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1" r:id="rId1"/>
  </p:sldMasterIdLst>
  <p:notesMasterIdLst>
    <p:notesMasterId r:id="rId28"/>
  </p:notesMasterIdLst>
  <p:sldIdLst>
    <p:sldId id="256" r:id="rId2"/>
    <p:sldId id="257" r:id="rId3"/>
    <p:sldId id="283" r:id="rId4"/>
    <p:sldId id="282" r:id="rId5"/>
    <p:sldId id="284" r:id="rId6"/>
    <p:sldId id="285" r:id="rId7"/>
    <p:sldId id="258" r:id="rId8"/>
    <p:sldId id="259" r:id="rId9"/>
    <p:sldId id="260" r:id="rId10"/>
    <p:sldId id="262" r:id="rId11"/>
    <p:sldId id="261" r:id="rId12"/>
    <p:sldId id="263" r:id="rId13"/>
    <p:sldId id="265" r:id="rId14"/>
    <p:sldId id="266" r:id="rId15"/>
    <p:sldId id="286" r:id="rId16"/>
    <p:sldId id="269" r:id="rId17"/>
    <p:sldId id="276" r:id="rId18"/>
    <p:sldId id="281" r:id="rId19"/>
    <p:sldId id="272" r:id="rId20"/>
    <p:sldId id="268" r:id="rId21"/>
    <p:sldId id="270" r:id="rId22"/>
    <p:sldId id="271" r:id="rId23"/>
    <p:sldId id="287" r:id="rId24"/>
    <p:sldId id="273" r:id="rId25"/>
    <p:sldId id="288" r:id="rId26"/>
    <p:sldId id="275" r:id="rId27"/>
  </p:sldIdLst>
  <p:sldSz cx="9144000" cy="5143500" type="screen16x9"/>
  <p:notesSz cx="6858000" cy="9144000"/>
  <p:embeddedFontLst>
    <p:embeddedFont>
      <p:font typeface="Mongolian Baiti" panose="03000500000000000000" pitchFamily="66" charset="0"/>
      <p:regular r:id="rId29"/>
    </p:embeddedFont>
    <p:embeddedFont>
      <p:font typeface="Montserrat" panose="020B0604020202020204" charset="-52"/>
      <p:bold r:id="rId30"/>
      <p:boldItalic r:id="rId31"/>
    </p:embeddedFont>
    <p:embeddedFont>
      <p:font typeface="Lato Light" panose="020B0604020202020204" charset="0"/>
      <p:regular r:id="rId32"/>
      <p:italic r:id="rId33"/>
    </p:embeddedFont>
    <p:embeddedFont>
      <p:font typeface="Montserrat Medium" panose="020B0604020202020204" charset="-52"/>
      <p:regular r:id="rId34"/>
      <p:bold r:id="rId35"/>
      <p:italic r:id="rId36"/>
      <p:boldItalic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CCC39AE-3FBD-46E4-9CB9-BF9D00338E61}">
  <a:tblStyle styleId="{CCCC39AE-3FBD-46E4-9CB9-BF9D00338E6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174" autoAdjust="0"/>
  </p:normalViewPr>
  <p:slideViewPr>
    <p:cSldViewPr>
      <p:cViewPr varScale="1">
        <p:scale>
          <a:sx n="139" d="100"/>
          <a:sy n="139" d="100"/>
        </p:scale>
        <p:origin x="804" y="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5440698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92150" y="1143000"/>
            <a:ext cx="5457825" cy="30702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6" name="Google Shape;2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70525" cy="358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17935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75443f516c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4" name="Google Shape;104;g75443f516c_0_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862098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75443f516c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3" name="Google Shape;73;g75443f516c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565262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75443f516c_0_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2" name="Google Shape;132;g75443f516c_0_1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476809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75443f516c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4" name="Google Shape;104;g75443f516c_0_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292297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75443f516c_0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9" name="Google Shape;89;g75443f516c_0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057344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75443f516c_0_1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57" name="Google Shape;157;g75443f516c_0_1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08696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75443f516c_0_1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6" name="Google Shape;126;g75443f516c_0_1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501356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75443f516c_0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g75443f516c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58763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75443f516c_0_1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50" name="Google Shape;150;g75443f516c_0_1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134474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5443f516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7" name="Google Shape;57;g75443f516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02673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g75443f516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4" name="Google Shape;34;g75443f516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375481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75443f516c_0_2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4" name="Google Shape;164;g75443f516c_0_2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184385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5443f516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7" name="Google Shape;57;g75443f516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026738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54826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g75443f516c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2" name="Google Shape;42;g75443f516c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60374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75443f516c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0" name="Google Shape;50;g75443f516c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13317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5443f516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7" name="Google Shape;57;g75443f516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026738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75443f516c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3" name="Google Shape;73;g75443f516c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565262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75443f516c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4" name="Google Shape;64;g75443f516c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061556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75443f516c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g75443f516c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48983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75443f516c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6992600" y="-11796713"/>
            <a:ext cx="22159913" cy="1246505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6" name="Google Shape;96;g75443f516c_0_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57900" cy="40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9984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atercolor Splatters">
  <p:cSld name="Watercolor Splatter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76865">
            <a:off x="-926915" y="4060604"/>
            <a:ext cx="4040894" cy="3521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76865">
            <a:off x="4821489" y="4153816"/>
            <a:ext cx="4040894" cy="3521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76865">
            <a:off x="6741838" y="4253776"/>
            <a:ext cx="4040894" cy="3521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76865">
            <a:off x="1848399" y="3877143"/>
            <a:ext cx="4040894" cy="3521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General Slide">
  <p:cSld name="4_General Slid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General Slide">
  <p:cSld name="5_General Slid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3465095" y="-3867182"/>
            <a:ext cx="15905748" cy="11612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CACAC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CACAC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CACAC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CACACA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CACACA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CACACA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CACACA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CACACA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CACACA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CACACA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CACACA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oogle Shape;28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5400000">
            <a:off x="3015302" y="-615297"/>
            <a:ext cx="3041390" cy="511257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5"/>
          <p:cNvSpPr/>
          <p:nvPr/>
        </p:nvSpPr>
        <p:spPr>
          <a:xfrm>
            <a:off x="3408288" y="3177072"/>
            <a:ext cx="2111400" cy="1147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5"/>
          <p:cNvSpPr/>
          <p:nvPr/>
        </p:nvSpPr>
        <p:spPr>
          <a:xfrm>
            <a:off x="3569181" y="4076564"/>
            <a:ext cx="2111400" cy="2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5"/>
          <p:cNvSpPr txBox="1"/>
          <p:nvPr/>
        </p:nvSpPr>
        <p:spPr>
          <a:xfrm>
            <a:off x="755576" y="817791"/>
            <a:ext cx="7416824" cy="26290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ru-RU" sz="4400" b="1" dirty="0">
                <a:latin typeface="Montserrat" charset="-52"/>
              </a:rPr>
              <a:t>Антистрессовые стратегии в трудных жизненных ситуациях</a:t>
            </a:r>
            <a:endParaRPr sz="4400" dirty="0">
              <a:latin typeface="Montserrat" charset="-52"/>
            </a:endParaRPr>
          </a:p>
        </p:txBody>
      </p:sp>
      <p:sp>
        <p:nvSpPr>
          <p:cNvPr id="8" name="Google Shape;37;p6"/>
          <p:cNvSpPr txBox="1"/>
          <p:nvPr/>
        </p:nvSpPr>
        <p:spPr>
          <a:xfrm>
            <a:off x="397473" y="3291830"/>
            <a:ext cx="8136904" cy="10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ru-RU" b="1" dirty="0">
                <a:solidFill>
                  <a:schemeClr val="dk2"/>
                </a:solidFill>
                <a:latin typeface="Montserrat Medium" charset="-52"/>
                <a:sym typeface="Montserrat"/>
              </a:rPr>
              <a:t>Ведущие: </a:t>
            </a:r>
          </a:p>
          <a:p>
            <a:pPr lvl="0" algn="ctr"/>
            <a:r>
              <a:rPr lang="ru-RU" b="1" dirty="0" err="1">
                <a:solidFill>
                  <a:schemeClr val="dk2"/>
                </a:solidFill>
                <a:latin typeface="Montserrat Medium" charset="-52"/>
                <a:sym typeface="Montserrat"/>
              </a:rPr>
              <a:t>Матюхова</a:t>
            </a:r>
            <a:r>
              <a:rPr lang="ru-RU" b="1" dirty="0">
                <a:solidFill>
                  <a:schemeClr val="dk2"/>
                </a:solidFill>
                <a:latin typeface="Montserrat Medium" charset="-52"/>
                <a:sym typeface="Montserrat"/>
              </a:rPr>
              <a:t> Ольга Викторовна – </a:t>
            </a:r>
            <a:br>
              <a:rPr lang="ru-RU" b="1" dirty="0">
                <a:solidFill>
                  <a:schemeClr val="dk2"/>
                </a:solidFill>
                <a:latin typeface="Montserrat Medium" charset="-52"/>
                <a:sym typeface="Montserrat"/>
              </a:rPr>
            </a:br>
            <a:r>
              <a:rPr lang="ru-RU" dirty="0">
                <a:solidFill>
                  <a:schemeClr val="dk2"/>
                </a:solidFill>
                <a:latin typeface="Montserrat Medium" charset="-52"/>
                <a:sym typeface="Montserrat"/>
              </a:rPr>
              <a:t>начальник Республиканского центра психологической помощи;</a:t>
            </a:r>
          </a:p>
          <a:p>
            <a:pPr lvl="0" algn="ctr"/>
            <a:r>
              <a:rPr lang="ru-RU" b="1" dirty="0" err="1">
                <a:solidFill>
                  <a:schemeClr val="dk2"/>
                </a:solidFill>
                <a:latin typeface="Montserrat Medium" charset="-52"/>
                <a:sym typeface="Montserrat"/>
              </a:rPr>
              <a:t>Бурачевская</a:t>
            </a:r>
            <a:r>
              <a:rPr lang="ru-RU" b="1" dirty="0">
                <a:solidFill>
                  <a:schemeClr val="dk2"/>
                </a:solidFill>
                <a:latin typeface="Montserrat Medium" charset="-52"/>
                <a:sym typeface="Montserrat"/>
              </a:rPr>
              <a:t> Эмилия Геннадьевна</a:t>
            </a:r>
            <a:r>
              <a:rPr lang="ru-RU" dirty="0">
                <a:solidFill>
                  <a:schemeClr val="dk2"/>
                </a:solidFill>
                <a:latin typeface="Montserrat Medium" charset="-52"/>
                <a:sym typeface="Montserrat"/>
              </a:rPr>
              <a:t> – </a:t>
            </a:r>
            <a:br>
              <a:rPr lang="ru-RU" dirty="0">
                <a:solidFill>
                  <a:schemeClr val="dk2"/>
                </a:solidFill>
                <a:latin typeface="Montserrat Medium" charset="-52"/>
                <a:sym typeface="Montserrat"/>
              </a:rPr>
            </a:br>
            <a:r>
              <a:rPr lang="ru-RU" dirty="0">
                <a:solidFill>
                  <a:schemeClr val="dk2"/>
                </a:solidFill>
                <a:latin typeface="Montserrat Medium" charset="-52"/>
                <a:sym typeface="Montserrat"/>
              </a:rPr>
              <a:t>педагог-психолог Республиканского центра психологической помощи</a:t>
            </a:r>
          </a:p>
          <a:p>
            <a:pPr lvl="0"/>
            <a:endParaRPr dirty="0">
              <a:latin typeface="Montserrat Medium" charset="-52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9801078">
            <a:off x="6202693" y="-2770756"/>
            <a:ext cx="480577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1"/>
          <p:cNvSpPr txBox="1"/>
          <p:nvPr/>
        </p:nvSpPr>
        <p:spPr>
          <a:xfrm>
            <a:off x="225750" y="555526"/>
            <a:ext cx="8090666" cy="504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3200" dirty="0">
                <a:latin typeface="Montserrat" charset="-52"/>
              </a:rPr>
              <a:t>Развитие навыков </a:t>
            </a:r>
            <a:r>
              <a:rPr lang="ru-RU" sz="3200" dirty="0" err="1">
                <a:latin typeface="Montserrat" charset="-52"/>
              </a:rPr>
              <a:t>саморегуляции</a:t>
            </a:r>
            <a:endParaRPr sz="3000" dirty="0">
              <a:latin typeface="Montserrat" charset="-52"/>
            </a:endParaRPr>
          </a:p>
        </p:txBody>
      </p:sp>
      <p:sp>
        <p:nvSpPr>
          <p:cNvPr id="77" name="Google Shape;77;p11"/>
          <p:cNvSpPr txBox="1"/>
          <p:nvPr/>
        </p:nvSpPr>
        <p:spPr>
          <a:xfrm>
            <a:off x="225750" y="1079000"/>
            <a:ext cx="6329100" cy="327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2400" dirty="0"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lvl="0" indent="0" algn="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950" dirty="0">
              <a:solidFill>
                <a:srgbClr val="F07F09"/>
              </a:solidFill>
            </a:endParaRPr>
          </a:p>
          <a:p>
            <a:pPr marL="0" marR="0" lvl="0" indent="0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78" name="Google Shape;78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05877" y="2931778"/>
            <a:ext cx="2738123" cy="221172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251520" y="1203598"/>
            <a:ext cx="676875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latin typeface="Montserrat Medium" charset="-52"/>
                <a:cs typeface="Mongolian Baiti" pitchFamily="66" charset="0"/>
              </a:rPr>
              <a:t>     </a:t>
            </a:r>
            <a:r>
              <a:rPr lang="ru-RU" sz="1800" dirty="0" err="1">
                <a:latin typeface="Montserrat Medium" charset="-52"/>
                <a:cs typeface="Mongolian Baiti" pitchFamily="66" charset="0"/>
              </a:rPr>
              <a:t>Саморегуляция</a:t>
            </a:r>
            <a:r>
              <a:rPr lang="ru-RU" sz="1800" dirty="0">
                <a:latin typeface="Montserrat Medium" charset="-52"/>
                <a:cs typeface="Mongolian Baiti" pitchFamily="66" charset="0"/>
              </a:rPr>
              <a:t> — это управление своим </a:t>
            </a:r>
            <a:r>
              <a:rPr lang="ru-RU" sz="1800" dirty="0" err="1">
                <a:latin typeface="Montserrat Medium" charset="-52"/>
                <a:cs typeface="Mongolian Baiti" pitchFamily="66" charset="0"/>
              </a:rPr>
              <a:t>психоэмоциональным</a:t>
            </a:r>
            <a:r>
              <a:rPr lang="ru-RU" sz="1800" dirty="0">
                <a:latin typeface="Montserrat Medium" charset="-52"/>
                <a:cs typeface="Mongolian Baiti" pitchFamily="66" charset="0"/>
              </a:rPr>
              <a:t> состоянием, которое достигается путем воздействия человека на самого себя с помощью слов, мысленных образов, а также управления мышечным тонусом и дыханием. </a:t>
            </a:r>
          </a:p>
          <a:p>
            <a:endParaRPr lang="ru-RU" sz="1800" i="1" dirty="0">
              <a:latin typeface="Montserrat Medium" charset="-52"/>
              <a:cs typeface="Mongolian Baiti" pitchFamily="66" charset="0"/>
            </a:endParaRPr>
          </a:p>
          <a:p>
            <a:r>
              <a:rPr lang="ru-RU" sz="1800" i="1" dirty="0">
                <a:latin typeface="Montserrat Medium" charset="-52"/>
                <a:cs typeface="Mongolian Baiti" pitchFamily="66" charset="0"/>
              </a:rPr>
              <a:t>     </a:t>
            </a:r>
            <a:r>
              <a:rPr lang="en-US" sz="1800" i="1" dirty="0">
                <a:latin typeface="Montserrat Medium" charset="-52"/>
                <a:cs typeface="Mongolian Baiti" pitchFamily="66" charset="0"/>
              </a:rPr>
              <a:t>       </a:t>
            </a:r>
            <a:r>
              <a:rPr lang="ru-RU" sz="1800" b="1" i="1" dirty="0">
                <a:latin typeface="Montserrat Medium" charset="-52"/>
                <a:cs typeface="Mongolian Baiti" pitchFamily="66" charset="0"/>
              </a:rPr>
              <a:t>Три эффекта:</a:t>
            </a:r>
          </a:p>
          <a:p>
            <a:pPr>
              <a:buFont typeface="Arial" pitchFamily="34" charset="0"/>
              <a:buChar char="•"/>
            </a:pPr>
            <a:r>
              <a:rPr lang="ru-RU" sz="1800" i="1" dirty="0">
                <a:latin typeface="Montserrat Medium" charset="-52"/>
                <a:cs typeface="Mongolian Baiti" pitchFamily="66" charset="0"/>
              </a:rPr>
              <a:t> </a:t>
            </a:r>
            <a:r>
              <a:rPr lang="ru-RU" sz="1800" b="1" i="1" dirty="0">
                <a:latin typeface="Montserrat Medium" charset="-52"/>
                <a:cs typeface="Mongolian Baiti" pitchFamily="66" charset="0"/>
              </a:rPr>
              <a:t>успокоения</a:t>
            </a:r>
            <a:r>
              <a:rPr lang="ru-RU" sz="1800" dirty="0">
                <a:latin typeface="Montserrat Medium" charset="-52"/>
                <a:cs typeface="Mongolian Baiti" pitchFamily="66" charset="0"/>
              </a:rPr>
              <a:t> (устранение эмоциональной напряженности);</a:t>
            </a:r>
          </a:p>
          <a:p>
            <a:pPr>
              <a:buFont typeface="Arial" pitchFamily="34" charset="0"/>
              <a:buChar char="•"/>
            </a:pPr>
            <a:r>
              <a:rPr lang="ru-RU" sz="1800" i="1" dirty="0">
                <a:latin typeface="Montserrat Medium" charset="-52"/>
                <a:cs typeface="Mongolian Baiti" pitchFamily="66" charset="0"/>
              </a:rPr>
              <a:t> </a:t>
            </a:r>
            <a:r>
              <a:rPr lang="ru-RU" sz="1800" b="1" i="1" dirty="0">
                <a:latin typeface="Montserrat Medium" charset="-52"/>
                <a:cs typeface="Mongolian Baiti" pitchFamily="66" charset="0"/>
              </a:rPr>
              <a:t>восстановления</a:t>
            </a:r>
            <a:r>
              <a:rPr lang="ru-RU" sz="1800" dirty="0">
                <a:latin typeface="Montserrat Medium" charset="-52"/>
                <a:cs typeface="Mongolian Baiti" pitchFamily="66" charset="0"/>
              </a:rPr>
              <a:t> (ослабление проявлений утомления);</a:t>
            </a:r>
          </a:p>
          <a:p>
            <a:pPr>
              <a:buFont typeface="Arial" pitchFamily="34" charset="0"/>
              <a:buChar char="•"/>
            </a:pPr>
            <a:r>
              <a:rPr lang="ru-RU" sz="1800" i="1" dirty="0">
                <a:latin typeface="Montserrat Medium" charset="-52"/>
                <a:cs typeface="Mongolian Baiti" pitchFamily="66" charset="0"/>
              </a:rPr>
              <a:t> </a:t>
            </a:r>
            <a:r>
              <a:rPr lang="ru-RU" sz="1800" b="1" i="1" dirty="0">
                <a:latin typeface="Montserrat Medium" charset="-52"/>
                <a:cs typeface="Mongolian Baiti" pitchFamily="66" charset="0"/>
              </a:rPr>
              <a:t>активизации</a:t>
            </a:r>
            <a:r>
              <a:rPr lang="ru-RU" sz="1800" dirty="0">
                <a:latin typeface="Montserrat Medium" charset="-52"/>
                <a:cs typeface="Mongolian Baiti" pitchFamily="66" charset="0"/>
              </a:rPr>
              <a:t> (повышение </a:t>
            </a:r>
            <a:r>
              <a:rPr lang="ru-RU" sz="1800" dirty="0" err="1">
                <a:latin typeface="Montserrat Medium" charset="-52"/>
                <a:cs typeface="Mongolian Baiti" pitchFamily="66" charset="0"/>
              </a:rPr>
              <a:t>психофизиологи</a:t>
            </a:r>
            <a:r>
              <a:rPr lang="en-US" sz="1800" dirty="0">
                <a:latin typeface="Montserrat Medium" charset="-52"/>
                <a:cs typeface="Mongolian Baiti" pitchFamily="66" charset="0"/>
              </a:rPr>
              <a:t>-</a:t>
            </a:r>
          </a:p>
          <a:p>
            <a:r>
              <a:rPr lang="ru-RU" sz="1800" dirty="0">
                <a:latin typeface="Montserrat Medium" charset="-52"/>
                <a:cs typeface="Mongolian Baiti" pitchFamily="66" charset="0"/>
              </a:rPr>
              <a:t>ческой реактивности).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714898">
            <a:off x="5714049" y="-2695039"/>
            <a:ext cx="519773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0"/>
          <p:cNvSpPr txBox="1"/>
          <p:nvPr/>
        </p:nvSpPr>
        <p:spPr>
          <a:xfrm>
            <a:off x="107504" y="645898"/>
            <a:ext cx="6696744" cy="6224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3200" dirty="0">
                <a:latin typeface="Montserrat" charset="-52"/>
              </a:rPr>
              <a:t>Развитие навыков </a:t>
            </a:r>
          </a:p>
          <a:p>
            <a:pPr lvl="0"/>
            <a:r>
              <a:rPr lang="ru-RU" sz="3200" dirty="0">
                <a:latin typeface="Montserrat" charset="-52"/>
              </a:rPr>
              <a:t>распознавания своих эмоций</a:t>
            </a:r>
            <a:endParaRPr sz="3000" i="1" dirty="0">
              <a:solidFill>
                <a:schemeClr val="dk2"/>
              </a:solidFill>
              <a:latin typeface="Montserrat" charset="-52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8" name="Google Shape;68;p10"/>
          <p:cNvSpPr txBox="1"/>
          <p:nvPr/>
        </p:nvSpPr>
        <p:spPr>
          <a:xfrm>
            <a:off x="140050" y="1268350"/>
            <a:ext cx="6566400" cy="255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sz="1950" dirty="0">
              <a:solidFill>
                <a:srgbClr val="F07F09"/>
              </a:solidFill>
            </a:endParaRPr>
          </a:p>
          <a:p>
            <a:pPr marL="0" marR="0" lvl="0" indent="0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69" name="Google Shape;69;p10"/>
          <p:cNvSpPr txBox="1"/>
          <p:nvPr/>
        </p:nvSpPr>
        <p:spPr>
          <a:xfrm>
            <a:off x="251520" y="987574"/>
            <a:ext cx="6306000" cy="6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 i="1" dirty="0">
              <a:solidFill>
                <a:schemeClr val="dk2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512" y="2355726"/>
            <a:ext cx="7272808" cy="2414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oogle Shape;83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821329">
            <a:off x="7257437" y="-1263200"/>
            <a:ext cx="3920115" cy="2796349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2"/>
          <p:cNvSpPr txBox="1"/>
          <p:nvPr/>
        </p:nvSpPr>
        <p:spPr>
          <a:xfrm>
            <a:off x="225748" y="411510"/>
            <a:ext cx="7874644" cy="648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100" b="1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Естественные способы регуляции</a:t>
            </a:r>
            <a:endParaRPr sz="1000" dirty="0"/>
          </a:p>
        </p:txBody>
      </p:sp>
      <p:sp>
        <p:nvSpPr>
          <p:cNvPr id="85" name="Google Shape;85;p12"/>
          <p:cNvSpPr txBox="1"/>
          <p:nvPr/>
        </p:nvSpPr>
        <p:spPr>
          <a:xfrm>
            <a:off x="120224" y="1443958"/>
            <a:ext cx="8124183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5250" lvl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100"/>
            </a:pPr>
            <a:endParaRPr sz="2100" dirty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2859782"/>
            <a:ext cx="676875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355600">
              <a:lnSpc>
                <a:spcPct val="115000"/>
              </a:lnSpc>
              <a:spcBef>
                <a:spcPts val="1800"/>
              </a:spcBef>
              <a:buSzPts val="2000"/>
            </a:pPr>
            <a:endParaRPr lang="ru-RU" sz="2400" dirty="0"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457200" lvl="0" indent="-355600">
              <a:lnSpc>
                <a:spcPct val="115000"/>
              </a:lnSpc>
              <a:buSzPts val="2000"/>
              <a:buFont typeface="Montserrat Medium"/>
              <a:buChar char="●"/>
            </a:pPr>
            <a:r>
              <a:rPr lang="ru-RU" sz="2400" dirty="0">
                <a:latin typeface="Montserrat Medium"/>
                <a:ea typeface="Montserrat Medium"/>
                <a:cs typeface="Montserrat Medium"/>
                <a:sym typeface="Montserrat Medium"/>
              </a:rPr>
              <a:t>Танцы</a:t>
            </a:r>
          </a:p>
          <a:p>
            <a:pPr marL="457200" lvl="0" indent="-355600">
              <a:lnSpc>
                <a:spcPct val="115000"/>
              </a:lnSpc>
              <a:buSzPts val="2000"/>
              <a:buFont typeface="Montserrat Medium"/>
              <a:buChar char="●"/>
            </a:pPr>
            <a:r>
              <a:rPr lang="ru-RU" sz="2400" dirty="0">
                <a:latin typeface="Montserrat Medium"/>
                <a:ea typeface="Montserrat Medium"/>
                <a:cs typeface="Montserrat Medium"/>
                <a:sym typeface="Montserrat Medium"/>
              </a:rPr>
              <a:t>Музыка</a:t>
            </a:r>
          </a:p>
          <a:p>
            <a:pPr marL="457200" lvl="0" indent="-355600">
              <a:lnSpc>
                <a:spcPct val="115000"/>
              </a:lnSpc>
              <a:buSzPts val="2000"/>
              <a:buFont typeface="Montserrat Medium"/>
              <a:buChar char="●"/>
            </a:pPr>
            <a:r>
              <a:rPr lang="ru-RU" sz="2400" dirty="0">
                <a:latin typeface="Montserrat Medium"/>
                <a:ea typeface="Montserrat Medium"/>
                <a:cs typeface="Montserrat Medium"/>
                <a:sym typeface="Montserrat Medium"/>
              </a:rPr>
              <a:t>Полноценная еда</a:t>
            </a:r>
          </a:p>
          <a:p>
            <a:pPr marL="457200" indent="-355600">
              <a:lnSpc>
                <a:spcPct val="115000"/>
              </a:lnSpc>
              <a:buSzPts val="2000"/>
              <a:buFont typeface="Montserrat Medium"/>
              <a:buChar char="●"/>
            </a:pPr>
            <a:r>
              <a:rPr lang="ru-RU" sz="2400" dirty="0">
                <a:latin typeface="Montserrat Medium"/>
                <a:ea typeface="Montserrat Medium"/>
                <a:cs typeface="Montserrat Medium"/>
                <a:sym typeface="Montserrat Medium"/>
              </a:rPr>
              <a:t>Водные процедуры</a:t>
            </a:r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5976" y="3291830"/>
            <a:ext cx="4788024" cy="1851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7544" y="1131590"/>
            <a:ext cx="260983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275856" y="1059582"/>
            <a:ext cx="547260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355600">
              <a:lnSpc>
                <a:spcPct val="115000"/>
              </a:lnSpc>
              <a:spcBef>
                <a:spcPts val="1800"/>
              </a:spcBef>
              <a:buSzPts val="2000"/>
              <a:buFont typeface="Montserrat Medium"/>
              <a:buChar char="●"/>
            </a:pPr>
            <a:r>
              <a:rPr lang="ru-RU" sz="2400" dirty="0">
                <a:latin typeface="Montserrat Medium"/>
                <a:ea typeface="Montserrat Medium"/>
                <a:cs typeface="Montserrat Medium"/>
                <a:sym typeface="Montserrat Medium"/>
              </a:rPr>
              <a:t>Длительный сон</a:t>
            </a:r>
          </a:p>
          <a:p>
            <a:pPr marL="457200" lvl="0" indent="-355600">
              <a:lnSpc>
                <a:spcPct val="115000"/>
              </a:lnSpc>
              <a:buSzPts val="2000"/>
              <a:buFont typeface="Montserrat Medium"/>
              <a:buChar char="●"/>
            </a:pPr>
            <a:r>
              <a:rPr lang="ru-RU" sz="2400" dirty="0">
                <a:latin typeface="Montserrat Medium"/>
                <a:ea typeface="Montserrat Medium"/>
                <a:cs typeface="Montserrat Medium"/>
                <a:sym typeface="Montserrat Medium"/>
              </a:rPr>
              <a:t>Прогулки на природе</a:t>
            </a:r>
          </a:p>
          <a:p>
            <a:pPr marL="457200" lvl="0" indent="-355600">
              <a:lnSpc>
                <a:spcPct val="115000"/>
              </a:lnSpc>
              <a:buSzPts val="2000"/>
              <a:buFont typeface="Montserrat Medium"/>
              <a:buChar char="●"/>
            </a:pPr>
            <a:r>
              <a:rPr lang="ru-RU" sz="2400" dirty="0">
                <a:latin typeface="Montserrat Medium"/>
                <a:ea typeface="Montserrat Medium"/>
                <a:cs typeface="Montserrat Medium"/>
                <a:sym typeface="Montserrat Medium"/>
              </a:rPr>
              <a:t>Общение с животными</a:t>
            </a:r>
          </a:p>
          <a:p>
            <a:pPr marL="457200" indent="-355600">
              <a:lnSpc>
                <a:spcPct val="115000"/>
              </a:lnSpc>
              <a:buSzPts val="2000"/>
              <a:buFont typeface="Montserrat Medium"/>
              <a:buChar char="●"/>
            </a:pPr>
            <a:r>
              <a:rPr lang="ru-RU" sz="2400" dirty="0">
                <a:latin typeface="Montserrat Medium"/>
                <a:ea typeface="Montserrat Medium"/>
                <a:cs typeface="Montserrat Medium"/>
                <a:sym typeface="Montserrat Medium"/>
              </a:rPr>
              <a:t>Наблюдение за пейзажем</a:t>
            </a:r>
          </a:p>
          <a:p>
            <a:pPr marL="457200" indent="-355600">
              <a:lnSpc>
                <a:spcPct val="115000"/>
              </a:lnSpc>
              <a:buSzPts val="2000"/>
              <a:buFont typeface="Montserrat Medium"/>
              <a:buChar char="●"/>
            </a:pPr>
            <a:r>
              <a:rPr lang="ru-RU" sz="2400" dirty="0">
                <a:latin typeface="Montserrat Medium"/>
                <a:sym typeface="Montserrat Medium"/>
              </a:rPr>
              <a:t>Свежий воздух</a:t>
            </a: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49"/>
            <a:ext cx="2572735" cy="51210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714898">
            <a:off x="5714049" y="-2695039"/>
            <a:ext cx="519773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4"/>
          <p:cNvSpPr txBox="1"/>
          <p:nvPr/>
        </p:nvSpPr>
        <p:spPr>
          <a:xfrm>
            <a:off x="149550" y="428682"/>
            <a:ext cx="7094100" cy="6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endParaRPr sz="900" i="1" dirty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555526"/>
            <a:ext cx="7056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>
                <a:latin typeface="Montserrat" charset="-52"/>
              </a:rPr>
              <a:t>Физическая активность</a:t>
            </a:r>
            <a:endParaRPr lang="ru-RU" sz="3200" i="1" dirty="0">
              <a:latin typeface="Montserrat" charset="-52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1286783"/>
            <a:ext cx="6318448" cy="306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355600">
              <a:lnSpc>
                <a:spcPct val="115000"/>
              </a:lnSpc>
              <a:spcBef>
                <a:spcPts val="1800"/>
              </a:spcBef>
              <a:buSzPts val="2000"/>
              <a:buFont typeface="Montserrat Medium"/>
              <a:buChar char="●"/>
            </a:pPr>
            <a:r>
              <a:rPr lang="ru-RU" sz="2400" dirty="0">
                <a:latin typeface="Montserrat Medium"/>
                <a:ea typeface="Montserrat Medium"/>
                <a:cs typeface="Montserrat Medium"/>
                <a:sym typeface="Montserrat Medium"/>
              </a:rPr>
              <a:t>Постоянство, ритмичность</a:t>
            </a:r>
          </a:p>
          <a:p>
            <a:pPr marL="457200" lvl="0" indent="-355600">
              <a:lnSpc>
                <a:spcPct val="115000"/>
              </a:lnSpc>
              <a:buSzPts val="2000"/>
              <a:buFont typeface="Montserrat Medium"/>
              <a:buChar char="●"/>
            </a:pPr>
            <a:r>
              <a:rPr lang="ru-RU" sz="2400" dirty="0">
                <a:latin typeface="Montserrat Medium"/>
                <a:ea typeface="Montserrat Medium"/>
                <a:cs typeface="Montserrat Medium"/>
                <a:sym typeface="Montserrat Medium"/>
              </a:rPr>
              <a:t>Вид и уровень нагрузки</a:t>
            </a:r>
          </a:p>
          <a:p>
            <a:pPr marL="457200" lvl="0" indent="-355600">
              <a:lnSpc>
                <a:spcPct val="115000"/>
              </a:lnSpc>
              <a:buSzPts val="2000"/>
              <a:buFont typeface="Montserrat Medium"/>
              <a:buChar char="●"/>
            </a:pPr>
            <a:r>
              <a:rPr lang="ru-RU" sz="2400" dirty="0">
                <a:latin typeface="Montserrat Medium"/>
                <a:ea typeface="Montserrat Medium"/>
                <a:cs typeface="Montserrat Medium"/>
                <a:sym typeface="Montserrat Medium"/>
              </a:rPr>
              <a:t>Рост мастерства</a:t>
            </a:r>
          </a:p>
          <a:p>
            <a:pPr marL="457200" lvl="0" indent="-355600">
              <a:lnSpc>
                <a:spcPct val="115000"/>
              </a:lnSpc>
              <a:buSzPts val="2000"/>
              <a:buFont typeface="Montserrat Medium"/>
              <a:buChar char="●"/>
            </a:pPr>
            <a:r>
              <a:rPr lang="ru-RU" sz="2400" dirty="0">
                <a:latin typeface="Montserrat Medium"/>
                <a:ea typeface="Montserrat Medium"/>
                <a:cs typeface="Montserrat Medium"/>
                <a:sym typeface="Montserrat Medium"/>
              </a:rPr>
              <a:t>Концентрация</a:t>
            </a:r>
          </a:p>
          <a:p>
            <a:pPr marL="457200" lvl="0" indent="-355600">
              <a:lnSpc>
                <a:spcPct val="115000"/>
              </a:lnSpc>
              <a:buSzPts val="2000"/>
              <a:buFont typeface="Montserrat Medium"/>
              <a:buChar char="●"/>
            </a:pPr>
            <a:r>
              <a:rPr lang="ru-RU" sz="2400" dirty="0">
                <a:latin typeface="Montserrat Medium"/>
                <a:ea typeface="Montserrat Medium"/>
                <a:cs typeface="Montserrat Medium"/>
                <a:sym typeface="Montserrat Medium"/>
              </a:rPr>
              <a:t>Место</a:t>
            </a:r>
          </a:p>
          <a:p>
            <a:pPr marL="457200" lvl="0" indent="-355600">
              <a:lnSpc>
                <a:spcPct val="115000"/>
              </a:lnSpc>
              <a:buSzPts val="2000"/>
              <a:buFont typeface="Montserrat Medium"/>
              <a:buChar char="●"/>
            </a:pPr>
            <a:r>
              <a:rPr lang="ru-RU" sz="2400" dirty="0">
                <a:latin typeface="Montserrat Medium"/>
                <a:ea typeface="Montserrat Medium"/>
                <a:cs typeface="Montserrat Medium"/>
                <a:sym typeface="Montserrat Medium"/>
              </a:rPr>
              <a:t>Время</a:t>
            </a:r>
          </a:p>
          <a:p>
            <a:pPr marL="457200" lvl="0" indent="-355600">
              <a:lnSpc>
                <a:spcPct val="115000"/>
              </a:lnSpc>
              <a:buSzPts val="2000"/>
              <a:buFont typeface="Montserrat Medium"/>
              <a:buChar char="●"/>
            </a:pPr>
            <a:r>
              <a:rPr lang="ru-RU" sz="2400" dirty="0">
                <a:latin typeface="Montserrat Medium"/>
                <a:ea typeface="Montserrat Medium"/>
                <a:cs typeface="Montserrat Medium"/>
                <a:sym typeface="Montserrat Medium"/>
              </a:rPr>
              <a:t>Цель</a:t>
            </a:r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31037" y="3075805"/>
            <a:ext cx="5712963" cy="206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5"/>
          <p:cNvSpPr txBox="1"/>
          <p:nvPr/>
        </p:nvSpPr>
        <p:spPr>
          <a:xfrm>
            <a:off x="1043608" y="339502"/>
            <a:ext cx="6870600" cy="6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 dirty="0"/>
          </a:p>
        </p:txBody>
      </p:sp>
      <p:sp>
        <p:nvSpPr>
          <p:cNvPr id="107" name="Google Shape;107;p15"/>
          <p:cNvSpPr txBox="1"/>
          <p:nvPr/>
        </p:nvSpPr>
        <p:spPr>
          <a:xfrm>
            <a:off x="179512" y="1294944"/>
            <a:ext cx="5282354" cy="3993772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sz="2600" dirty="0"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45720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2400" dirty="0"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lvl="0" indent="0" algn="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950" dirty="0">
              <a:solidFill>
                <a:srgbClr val="F07F09"/>
              </a:solidFill>
            </a:endParaRPr>
          </a:p>
          <a:p>
            <a:pPr marL="0" marR="0" lvl="0" indent="0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267494"/>
            <a:ext cx="39421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>
                <a:latin typeface="Montserrat" charset="-52"/>
              </a:rPr>
              <a:t>Аутотренинг</a:t>
            </a:r>
            <a:endParaRPr lang="ru-RU" sz="3200" i="1" dirty="0">
              <a:latin typeface="Montserrat" charset="-52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987574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Montserrat Medium" charset="-52"/>
              </a:rPr>
              <a:t>система упражнений, направленных человеком на себя и предназначенных для </a:t>
            </a:r>
            <a:r>
              <a:rPr lang="ru-RU" sz="2400" dirty="0" err="1">
                <a:latin typeface="Montserrat Medium" charset="-52"/>
              </a:rPr>
              <a:t>саморегуляции</a:t>
            </a:r>
            <a:r>
              <a:rPr lang="ru-RU" sz="2400" dirty="0">
                <a:latin typeface="Montserrat Medium" charset="-52"/>
              </a:rPr>
              <a:t> психических и физических состояний</a:t>
            </a:r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104" y="2808872"/>
            <a:ext cx="3635896" cy="2334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611560" y="2417862"/>
            <a:ext cx="935630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>
                <a:latin typeface="Montserrat Medium" charset="-52"/>
              </a:rPr>
              <a:t> </a:t>
            </a:r>
            <a:r>
              <a:rPr lang="ru-RU" sz="2400" dirty="0">
                <a:latin typeface="Montserrat Medium" charset="-52"/>
              </a:rPr>
              <a:t>концентрация внимания</a:t>
            </a:r>
            <a:r>
              <a:rPr lang="en-US" sz="2400" dirty="0">
                <a:latin typeface="Montserrat Medium" charset="-52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>
                <a:latin typeface="Montserrat Medium" charset="-52"/>
              </a:rPr>
              <a:t> релаксация </a:t>
            </a:r>
            <a:endParaRPr lang="en-US" sz="2400" dirty="0">
              <a:latin typeface="Montserrat Medium" charset="-52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>
                <a:latin typeface="Montserrat Medium" charset="-52"/>
              </a:rPr>
              <a:t> </a:t>
            </a:r>
            <a:r>
              <a:rPr lang="ru-RU" sz="2400" dirty="0">
                <a:latin typeface="Montserrat Medium" charset="-52"/>
              </a:rPr>
              <a:t>представление </a:t>
            </a:r>
            <a:endParaRPr lang="en-US" sz="2400" dirty="0">
              <a:latin typeface="Montserrat Medium" charset="-52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>
                <a:latin typeface="Montserrat Medium" charset="-52"/>
              </a:rPr>
              <a:t> </a:t>
            </a:r>
            <a:r>
              <a:rPr lang="ru-RU" sz="2400" dirty="0">
                <a:latin typeface="Montserrat Medium" charset="-52"/>
              </a:rPr>
              <a:t>самовнушение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9801078">
            <a:off x="5784146" y="-1096097"/>
            <a:ext cx="480577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1"/>
          <p:cNvSpPr txBox="1"/>
          <p:nvPr/>
        </p:nvSpPr>
        <p:spPr>
          <a:xfrm>
            <a:off x="1691680" y="555526"/>
            <a:ext cx="5328592" cy="504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3200" dirty="0">
                <a:latin typeface="Montserrat" charset="-52"/>
              </a:rPr>
              <a:t>Концентрация</a:t>
            </a:r>
            <a:endParaRPr sz="3000" dirty="0">
              <a:latin typeface="Montserrat" charset="-52"/>
            </a:endParaRPr>
          </a:p>
        </p:txBody>
      </p:sp>
      <p:sp>
        <p:nvSpPr>
          <p:cNvPr id="77" name="Google Shape;77;p11"/>
          <p:cNvSpPr txBox="1"/>
          <p:nvPr/>
        </p:nvSpPr>
        <p:spPr>
          <a:xfrm>
            <a:off x="225750" y="1079000"/>
            <a:ext cx="6329100" cy="327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2400" dirty="0"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lvl="0" indent="0" algn="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950" dirty="0">
              <a:solidFill>
                <a:srgbClr val="F07F09"/>
              </a:solidFill>
            </a:endParaRPr>
          </a:p>
          <a:p>
            <a:pPr marL="0" marR="0" lvl="0" indent="0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1203598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800" i="1" dirty="0">
              <a:cs typeface="Mongolian Baiti" pitchFamily="66" charset="0"/>
            </a:endParaRPr>
          </a:p>
          <a:p>
            <a:r>
              <a:rPr lang="ru-RU" sz="1800" i="1" dirty="0">
                <a:cs typeface="Mongolian Baiti" pitchFamily="66" charset="0"/>
              </a:rPr>
              <a:t>     </a:t>
            </a:r>
            <a:r>
              <a:rPr lang="en-US" sz="1800" i="1" dirty="0">
                <a:cs typeface="Mongolian Baiti" pitchFamily="66" charset="0"/>
              </a:rPr>
              <a:t>       </a:t>
            </a:r>
            <a:endParaRPr lang="ru-RU" sz="1800" dirty="0">
              <a:cs typeface="Mongolian Baiti" pitchFamily="66" charset="0"/>
            </a:endParaRPr>
          </a:p>
        </p:txBody>
      </p:sp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727959"/>
            <a:ext cx="5128320" cy="3415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93" y="0"/>
            <a:ext cx="2572735" cy="51210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/>
          <p:nvPr/>
        </p:nvSpPr>
        <p:spPr>
          <a:xfrm>
            <a:off x="1979712" y="512108"/>
            <a:ext cx="6363992" cy="494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1"/>
            <a:r>
              <a:rPr lang="ru-RU" sz="3200" dirty="0" smtClean="0">
                <a:latin typeface="Montserrat" charset="-52"/>
              </a:rPr>
              <a:t>Дыхательные техники</a:t>
            </a:r>
            <a:endParaRPr lang="ru-RU" sz="3200" dirty="0">
              <a:latin typeface="Montserrat" charset="-52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11760" y="1203598"/>
            <a:ext cx="43924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ru-RU" sz="2800" dirty="0">
                <a:latin typeface="Montserrat Medium" charset="-52"/>
              </a:rPr>
              <a:t> Грудное дыхание</a:t>
            </a:r>
          </a:p>
          <a:p>
            <a:pPr lvl="1">
              <a:buFont typeface="Arial" pitchFamily="34" charset="0"/>
              <a:buChar char="•"/>
            </a:pPr>
            <a:r>
              <a:rPr lang="ru-RU" sz="2800" dirty="0">
                <a:latin typeface="Montserrat Medium" charset="-52"/>
              </a:rPr>
              <a:t> Брюшное дыхание</a:t>
            </a:r>
          </a:p>
          <a:p>
            <a:pPr lvl="1">
              <a:buFont typeface="Arial" pitchFamily="34" charset="0"/>
              <a:buChar char="•"/>
            </a:pPr>
            <a:r>
              <a:rPr lang="ru-RU" sz="2800" dirty="0">
                <a:latin typeface="Montserrat Medium" charset="-52"/>
              </a:rPr>
              <a:t> «Лунное» дыхание</a:t>
            </a:r>
            <a:endParaRPr lang="en-US" sz="2800" dirty="0">
              <a:latin typeface="Montserrat Medium" charset="-52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960000">
            <a:off x="197977" y="2944087"/>
            <a:ext cx="2826340" cy="1833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900000">
            <a:off x="6054930" y="2878085"/>
            <a:ext cx="2889272" cy="19243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2446" y="3282131"/>
            <a:ext cx="3004315" cy="186136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5"/>
          <p:cNvSpPr txBox="1"/>
          <p:nvPr/>
        </p:nvSpPr>
        <p:spPr>
          <a:xfrm>
            <a:off x="755576" y="609084"/>
            <a:ext cx="7344816" cy="378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Нервно-мышечная релаксация</a:t>
            </a:r>
            <a:endParaRPr sz="3200" dirty="0"/>
          </a:p>
        </p:txBody>
      </p:sp>
      <p:sp>
        <p:nvSpPr>
          <p:cNvPr id="107" name="Google Shape;107;p15"/>
          <p:cNvSpPr txBox="1"/>
          <p:nvPr/>
        </p:nvSpPr>
        <p:spPr>
          <a:xfrm flipH="1">
            <a:off x="179512" y="3651870"/>
            <a:ext cx="46238" cy="72008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sz="1900" dirty="0"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45720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900" dirty="0"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lvl="0" indent="0" algn="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900" dirty="0">
              <a:solidFill>
                <a:srgbClr val="F07F09"/>
              </a:solidFill>
            </a:endParaRPr>
          </a:p>
          <a:p>
            <a:pPr marL="0" marR="0" lvl="0" indent="0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 dirty="0">
              <a:solidFill>
                <a:schemeClr val="dk2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1203598"/>
            <a:ext cx="75608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ontserrat Medium" charset="-52"/>
              </a:rPr>
              <a:t>система специальных упражнений для расслабления различных групп мышц с целью снятия мышечного напряжения, связанного с различными формами отрицательного эмоционального возбуждения: страх, тревожность, смущение.</a:t>
            </a:r>
          </a:p>
        </p:txBody>
      </p:sp>
      <p:pic>
        <p:nvPicPr>
          <p:cNvPr id="25602" name="Picture 2" descr="https://www.1000ideas.ru/upload/iblock/ea4/relaksatsiya-v-pomoshch-tvorcheskomu-myshleniy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6136" y="2782330"/>
            <a:ext cx="3347864" cy="236117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67544" y="2931790"/>
            <a:ext cx="49685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>
                <a:latin typeface="Montserrat Medium" charset="-52"/>
              </a:rPr>
              <a:t>Эта техника поможет снять напряжение и убрать негативные эмоции в момент, когда вы их испытываете. У вас появится ощущение, что вы можете влиять на свое состояние и вы не будете заложником своих эмоций.</a:t>
            </a:r>
            <a:r>
              <a:rPr lang="ru-RU" sz="1600" dirty="0">
                <a:latin typeface="Montserrat Medium" charset="-52"/>
              </a:rPr>
              <a:t>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2761219">
            <a:off x="5629672" y="-1729441"/>
            <a:ext cx="9144001" cy="6572755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3"/>
          <p:cNvSpPr txBox="1"/>
          <p:nvPr/>
        </p:nvSpPr>
        <p:spPr>
          <a:xfrm>
            <a:off x="225750" y="627534"/>
            <a:ext cx="7658618" cy="41260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0160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</a:pPr>
            <a:endParaRPr lang="ru-RU" sz="2200" dirty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93" name="Google Shape;93;p13"/>
          <p:cNvSpPr txBox="1"/>
          <p:nvPr/>
        </p:nvSpPr>
        <p:spPr>
          <a:xfrm>
            <a:off x="971600" y="987574"/>
            <a:ext cx="4392488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100" b="1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                 Массаж и  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100" b="1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             </a:t>
            </a:r>
            <a:r>
              <a:rPr lang="ru-RU" sz="3100" b="1" dirty="0" err="1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самомассаж</a:t>
            </a:r>
            <a:endParaRPr sz="900" i="1" dirty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80000">
            <a:off x="171162" y="818977"/>
            <a:ext cx="2037137" cy="1860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720000">
            <a:off x="5486051" y="193971"/>
            <a:ext cx="2085046" cy="2085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827584" y="3075806"/>
            <a:ext cx="66247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600" dirty="0">
                <a:latin typeface="Montserrat Medium" charset="-52"/>
              </a:rPr>
              <a:t> </a:t>
            </a:r>
            <a:r>
              <a:rPr lang="ru-RU" sz="1800" dirty="0">
                <a:latin typeface="Montserrat Medium" charset="-52"/>
              </a:rPr>
              <a:t>активация парасимпатической нервной системы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замедление сердечного ритма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понижение давления 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расслабление мышц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снижение уровня кортизола и адреналина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повышение порога выносливости человека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058"/>
            <a:ext cx="2572735" cy="51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9490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1"/>
          <p:cNvSpPr txBox="1"/>
          <p:nvPr/>
        </p:nvSpPr>
        <p:spPr>
          <a:xfrm>
            <a:off x="2555776" y="512107"/>
            <a:ext cx="3665482" cy="476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100" b="1" dirty="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Медитация</a:t>
            </a:r>
            <a:endParaRPr sz="1000" dirty="0"/>
          </a:p>
        </p:txBody>
      </p:sp>
      <p:sp>
        <p:nvSpPr>
          <p:cNvPr id="161" name="Google Shape;161;p21"/>
          <p:cNvSpPr txBox="1"/>
          <p:nvPr/>
        </p:nvSpPr>
        <p:spPr>
          <a:xfrm>
            <a:off x="225750" y="1296600"/>
            <a:ext cx="6455400" cy="255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lvl="0" indent="0" algn="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950" dirty="0">
              <a:solidFill>
                <a:srgbClr val="F07F09"/>
              </a:solidFill>
            </a:endParaRPr>
          </a:p>
          <a:p>
            <a:pPr marL="0" marR="0" lvl="0" indent="0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568" y="1275606"/>
            <a:ext cx="6475413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Google Shape;159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714898">
            <a:off x="5767051" y="-2203680"/>
            <a:ext cx="5197737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714898">
            <a:off x="5714049" y="-2695039"/>
            <a:ext cx="519773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6"/>
          <p:cNvSpPr txBox="1"/>
          <p:nvPr/>
        </p:nvSpPr>
        <p:spPr>
          <a:xfrm>
            <a:off x="225750" y="699541"/>
            <a:ext cx="7082546" cy="10707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3200" b="1" dirty="0">
                <a:latin typeface="Montserrat" charset="-52"/>
              </a:rPr>
              <a:t>Влияние стресса на человека </a:t>
            </a:r>
          </a:p>
        </p:txBody>
      </p:sp>
      <p:sp>
        <p:nvSpPr>
          <p:cNvPr id="38" name="Google Shape;38;p6"/>
          <p:cNvSpPr txBox="1"/>
          <p:nvPr/>
        </p:nvSpPr>
        <p:spPr>
          <a:xfrm>
            <a:off x="225750" y="1491630"/>
            <a:ext cx="5930426" cy="2696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US" sz="2400" dirty="0">
                <a:latin typeface="Montserrat Medium" charset="-52"/>
                <a:ea typeface="Montserrat Medium"/>
                <a:cs typeface="Montserrat Medium"/>
                <a:sym typeface="Montserrat Medium"/>
              </a:rPr>
              <a:t>— </a:t>
            </a:r>
            <a:r>
              <a:rPr lang="ru-RU" sz="2500" dirty="0">
                <a:latin typeface="Montserrat Medium" charset="-52"/>
              </a:rPr>
              <a:t>стресс представляет собой </a:t>
            </a:r>
            <a:r>
              <a:rPr lang="ru-RU" sz="2500" b="1" dirty="0">
                <a:latin typeface="Montserrat Medium" charset="-52"/>
              </a:rPr>
              <a:t>важнейший процесс адаптации, тренировки организма</a:t>
            </a:r>
            <a:r>
              <a:rPr lang="ru-RU" sz="2500" dirty="0">
                <a:latin typeface="Montserrat Medium" charset="-52"/>
              </a:rPr>
              <a:t>. </a:t>
            </a:r>
          </a:p>
          <a:p>
            <a:r>
              <a:rPr lang="ru-RU" sz="2500" dirty="0">
                <a:latin typeface="Montserrat Medium" charset="-52"/>
              </a:rPr>
              <a:t>Стресс призван повышать сопротивляемость, тренировать </a:t>
            </a:r>
          </a:p>
          <a:p>
            <a:r>
              <a:rPr lang="ru-RU" sz="2500" dirty="0">
                <a:latin typeface="Montserrat Medium" charset="-52"/>
              </a:rPr>
              <a:t>защитные механизмы тела и психики.</a:t>
            </a:r>
          </a:p>
          <a:p>
            <a:pPr marL="0" lvl="0" indent="0" algn="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950" dirty="0">
              <a:solidFill>
                <a:srgbClr val="F07F09"/>
              </a:solidFill>
            </a:endParaRPr>
          </a:p>
          <a:p>
            <a:pPr marL="0" marR="0" lvl="0" indent="0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192" y="2299692"/>
            <a:ext cx="2843809" cy="2843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 txBox="1"/>
          <p:nvPr/>
        </p:nvSpPr>
        <p:spPr>
          <a:xfrm>
            <a:off x="2555776" y="339503"/>
            <a:ext cx="5256584" cy="510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3200" dirty="0">
                <a:latin typeface="Montserrat" charset="-52"/>
              </a:rPr>
              <a:t>Визуализация </a:t>
            </a:r>
            <a:endParaRPr sz="3000" dirty="0">
              <a:latin typeface="Montserrat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1059582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Montserrat Medium" charset="-52"/>
              </a:rPr>
              <a:t>ИСПОЛЬЗОВАНИЕ  ПОЗИТИВНЫХ   ОБРАЗОВ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5656" y="1707654"/>
            <a:ext cx="6023547" cy="3147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821329">
            <a:off x="7486037" y="-1263200"/>
            <a:ext cx="3920115" cy="2796349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9"/>
          <p:cNvSpPr txBox="1"/>
          <p:nvPr/>
        </p:nvSpPr>
        <p:spPr>
          <a:xfrm>
            <a:off x="176372" y="589063"/>
            <a:ext cx="8287200" cy="37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7940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3200" i="1" dirty="0">
              <a:solidFill>
                <a:srgbClr val="7030A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47" name="Google Shape;147;p19"/>
          <p:cNvSpPr txBox="1"/>
          <p:nvPr/>
        </p:nvSpPr>
        <p:spPr>
          <a:xfrm>
            <a:off x="4549800" y="3579862"/>
            <a:ext cx="4594200" cy="72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79400" lvl="0" indent="0" algn="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800" dirty="0">
              <a:solidFill>
                <a:srgbClr val="48365A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5776" y="483518"/>
            <a:ext cx="35283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>
                <a:latin typeface="Montserrat" charset="-52"/>
              </a:rPr>
              <a:t>Арт-терапия</a:t>
            </a:r>
            <a:endParaRPr lang="ru-RU" sz="3200" dirty="0">
              <a:latin typeface="Montserrat" charset="-5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1203598"/>
            <a:ext cx="8763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Montserrat Medium" charset="-52"/>
              </a:rPr>
              <a:t>Снятие стресса изобразительным искусством</a:t>
            </a: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8601" y="3003799"/>
            <a:ext cx="3215399" cy="213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 descr="https://www.brd24.com/up/news/2019/oct19/kraska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71800" y="1779662"/>
            <a:ext cx="3024336" cy="3024337"/>
          </a:xfrm>
          <a:prstGeom prst="rect">
            <a:avLst/>
          </a:prstGeom>
          <a:noFill/>
        </p:spPr>
      </p:pic>
      <p:pic>
        <p:nvPicPr>
          <p:cNvPr id="13317" name="Picture 5" descr="https://encrypted-tbn0.gstatic.com/images?q=tbn%3AANd9GcR_CJGS21df6Dz9mvD0oUJEsiADcL0DyoCxOxO8tHc0SkjKBuyx&amp;usqp=CAU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" y="3067324"/>
            <a:ext cx="2771801" cy="2076176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9303"/>
            <a:ext cx="2572735" cy="51210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2761219">
            <a:off x="3955467" y="-1263288"/>
            <a:ext cx="9144001" cy="6572755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0"/>
          <p:cNvSpPr txBox="1"/>
          <p:nvPr/>
        </p:nvSpPr>
        <p:spPr>
          <a:xfrm>
            <a:off x="225750" y="1121908"/>
            <a:ext cx="7514700" cy="3898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</a:pPr>
            <a:endParaRPr sz="1800" dirty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54" name="Google Shape;154;p20"/>
          <p:cNvSpPr txBox="1"/>
          <p:nvPr/>
        </p:nvSpPr>
        <p:spPr>
          <a:xfrm>
            <a:off x="2267744" y="483518"/>
            <a:ext cx="6046598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err="1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Библиотерапия</a:t>
            </a:r>
            <a:endParaRPr sz="3200" i="1" dirty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3608" y="1360312"/>
            <a:ext cx="4067944" cy="378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049"/>
            <a:ext cx="2572735" cy="51210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/>
          <p:nvPr/>
        </p:nvSpPr>
        <p:spPr>
          <a:xfrm>
            <a:off x="1043608" y="483518"/>
            <a:ext cx="7200800" cy="1152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400" dirty="0">
                <a:latin typeface="Montserrat" charset="-52"/>
              </a:rPr>
              <a:t>       Позитивное мировосприятие </a:t>
            </a:r>
          </a:p>
        </p:txBody>
      </p:sp>
      <p:sp>
        <p:nvSpPr>
          <p:cNvPr id="61" name="Google Shape;61;p9"/>
          <p:cNvSpPr txBox="1"/>
          <p:nvPr/>
        </p:nvSpPr>
        <p:spPr>
          <a:xfrm>
            <a:off x="249079" y="1556936"/>
            <a:ext cx="7080900" cy="3469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88900" lvl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200"/>
            </a:pPr>
            <a:endParaRPr sz="2200" dirty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5536" y="1131590"/>
            <a:ext cx="72008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В каждой неприятной ситуации я нахожу для себя новые возможности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Я прощаю всех своих недоброжелателей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Мое сердце открыто для положительных эмоций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Я радуюсь каждому новому дню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Я испытываю искреннюю благодарность за помощь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Я люблю своих друзей и родственников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Я спокойно реагирую на недовольства незнакомых людей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Я чувствую себя непринужденно и комфортно в любой ситуации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Я нахожусь в гармонии с окружающим миром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Моя жизнь наполнена радостью и любовью</a:t>
            </a:r>
          </a:p>
        </p:txBody>
      </p:sp>
      <p:pic>
        <p:nvPicPr>
          <p:cNvPr id="9" name="Google Shape;83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821329">
            <a:off x="6935434" y="-676528"/>
            <a:ext cx="3920115" cy="2796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2"/>
          <p:cNvSpPr txBox="1"/>
          <p:nvPr/>
        </p:nvSpPr>
        <p:spPr>
          <a:xfrm>
            <a:off x="225750" y="1114418"/>
            <a:ext cx="7514700" cy="3562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Вставайте утром чуть раньше, чем обычно </a:t>
            </a:r>
          </a:p>
          <a:p>
            <a:pPr lvl="0"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Заведите ежедневник</a:t>
            </a:r>
          </a:p>
          <a:p>
            <a:pPr lvl="0"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Планируйте наперед!</a:t>
            </a:r>
          </a:p>
          <a:p>
            <a:pPr lvl="0"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Следите за исправностью своей техники </a:t>
            </a:r>
          </a:p>
          <a:p>
            <a:pPr lvl="0"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Ослабьте свои стандарты </a:t>
            </a:r>
          </a:p>
          <a:p>
            <a:pPr lvl="0"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Считайте удачи! </a:t>
            </a:r>
          </a:p>
          <a:p>
            <a:pPr lvl="0"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Высыпайтесь </a:t>
            </a:r>
          </a:p>
          <a:p>
            <a:pPr lvl="0"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Дышите медленно</a:t>
            </a:r>
          </a:p>
          <a:p>
            <a:pPr lvl="0"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Создайте из хаоса порядок </a:t>
            </a:r>
          </a:p>
          <a:p>
            <a:pPr lvl="0"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Относитесь к себе хорошо </a:t>
            </a:r>
          </a:p>
          <a:p>
            <a:pPr lvl="0"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Разнообразьте выходные дни</a:t>
            </a:r>
          </a:p>
          <a:p>
            <a:pPr lvl="0"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</a:t>
            </a:r>
            <a:r>
              <a:rPr lang="ru-RU" sz="1800" dirty="0" smtClean="0">
                <a:latin typeface="Montserrat Medium" charset="-52"/>
              </a:rPr>
              <a:t>Старайтесь </a:t>
            </a:r>
            <a:r>
              <a:rPr lang="ru-RU" sz="1800" dirty="0">
                <a:latin typeface="Montserrat Medium" charset="-52"/>
              </a:rPr>
              <a:t>иметь не слишком тревожных друзей</a:t>
            </a:r>
          </a:p>
          <a:p>
            <a:pPr lvl="0"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Во время работы периодически вставайте и потягивайтесь</a:t>
            </a:r>
          </a:p>
          <a:p>
            <a:pPr marL="457200" lvl="0" indent="0" algn="l" rtl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endParaRPr sz="1700" dirty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68" name="Google Shape;168;p22"/>
          <p:cNvSpPr txBox="1"/>
          <p:nvPr/>
        </p:nvSpPr>
        <p:spPr>
          <a:xfrm>
            <a:off x="147074" y="364726"/>
            <a:ext cx="5642394" cy="6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900" i="1" dirty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8" name="Google Shape;75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9801078">
            <a:off x="5731743" y="-82505"/>
            <a:ext cx="5303839" cy="48505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395536" y="483518"/>
            <a:ext cx="8064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schemeClr val="dk2"/>
                </a:solidFill>
                <a:latin typeface="Montserrat" charset="-52"/>
                <a:ea typeface="Montserrat"/>
                <a:cs typeface="Montserrat"/>
                <a:sym typeface="Montserrat"/>
              </a:rPr>
              <a:t>Правила </a:t>
            </a:r>
            <a:r>
              <a:rPr lang="ru-RU" sz="2800" b="1" dirty="0" err="1">
                <a:solidFill>
                  <a:schemeClr val="dk2"/>
                </a:solidFill>
                <a:latin typeface="Montserrat" charset="-52"/>
                <a:ea typeface="Montserrat"/>
                <a:cs typeface="Montserrat"/>
                <a:sym typeface="Montserrat"/>
              </a:rPr>
              <a:t>антистрессового</a:t>
            </a:r>
            <a:r>
              <a:rPr lang="ru-RU" sz="2800" b="1" dirty="0">
                <a:solidFill>
                  <a:schemeClr val="dk2"/>
                </a:solidFill>
                <a:latin typeface="Montserrat" charset="-52"/>
                <a:ea typeface="Montserrat"/>
                <a:cs typeface="Montserrat"/>
                <a:sym typeface="Montserrat"/>
              </a:rPr>
              <a:t> поведения</a:t>
            </a:r>
            <a:endParaRPr lang="ru-RU" sz="2800" i="1" dirty="0">
              <a:latin typeface="Montserrat" charset="-52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" y="0"/>
            <a:ext cx="2572735" cy="51210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2761219">
            <a:off x="4891570" y="-111160"/>
            <a:ext cx="9144001" cy="6572755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9"/>
          <p:cNvSpPr txBox="1"/>
          <p:nvPr/>
        </p:nvSpPr>
        <p:spPr>
          <a:xfrm>
            <a:off x="539552" y="483518"/>
            <a:ext cx="7704856" cy="1152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2800" b="1" dirty="0">
                <a:solidFill>
                  <a:schemeClr val="dk2"/>
                </a:solidFill>
                <a:latin typeface="Montserrat" charset="-52"/>
                <a:ea typeface="Montserrat"/>
                <a:cs typeface="Montserrat"/>
                <a:sym typeface="Montserrat"/>
              </a:rPr>
              <a:t>Правила </a:t>
            </a:r>
            <a:r>
              <a:rPr lang="ru-RU" sz="2800" b="1" dirty="0" err="1">
                <a:solidFill>
                  <a:schemeClr val="dk2"/>
                </a:solidFill>
                <a:latin typeface="Montserrat" charset="-52"/>
                <a:ea typeface="Montserrat"/>
                <a:cs typeface="Montserrat"/>
                <a:sym typeface="Montserrat"/>
              </a:rPr>
              <a:t>антистрессового</a:t>
            </a:r>
            <a:r>
              <a:rPr lang="ru-RU" sz="2800" b="1" dirty="0">
                <a:solidFill>
                  <a:schemeClr val="dk2"/>
                </a:solidFill>
                <a:latin typeface="Montserrat" charset="-52"/>
                <a:ea typeface="Montserrat"/>
                <a:cs typeface="Montserrat"/>
                <a:sym typeface="Montserrat"/>
              </a:rPr>
              <a:t> поведения</a:t>
            </a:r>
            <a:endParaRPr lang="ru-RU" sz="2800" i="1" dirty="0">
              <a:latin typeface="Montserrat" charset="-52"/>
              <a:ea typeface="Montserrat Medium"/>
              <a:cs typeface="Montserrat Medium"/>
              <a:sym typeface="Montserrat Medium"/>
            </a:endParaRPr>
          </a:p>
          <a:p>
            <a:pPr lvl="0"/>
            <a:endParaRPr lang="ru-RU" sz="2400" dirty="0">
              <a:latin typeface="Montserrat" charset="-52"/>
            </a:endParaRPr>
          </a:p>
        </p:txBody>
      </p:sp>
      <p:sp>
        <p:nvSpPr>
          <p:cNvPr id="61" name="Google Shape;61;p9"/>
          <p:cNvSpPr txBox="1"/>
          <p:nvPr/>
        </p:nvSpPr>
        <p:spPr>
          <a:xfrm>
            <a:off x="249079" y="1556936"/>
            <a:ext cx="7080900" cy="3469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88900" lvl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200"/>
            </a:pPr>
            <a:endParaRPr sz="2200" dirty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5536" y="1131590"/>
            <a:ext cx="7200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Проводите время с любимыми людьми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Делитесь своими переживаниями с близкими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Рассказывайте о них друзьям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Переключайтесь на дело, приносящее удовлетворение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Обращайте внимание на хорошие новости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Концентрируйтесь на приятных событиях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Говорите комплименты и принимайте их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Помогайте другим </a:t>
            </a:r>
            <a:endParaRPr lang="ru-RU" sz="1800" dirty="0" smtClean="0">
              <a:latin typeface="Montserrat Medium" charset="-52"/>
            </a:endParaRP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latin typeface="Montserrat Medium" charset="-52"/>
              </a:rPr>
              <a:t> Прощайте </a:t>
            </a:r>
            <a:r>
              <a:rPr lang="ru-RU" sz="1800" dirty="0">
                <a:latin typeface="Montserrat Medium" charset="-52"/>
              </a:rPr>
              <a:t>и забывайте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Не пытайтесь успеть все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Торопитесь медленно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Не бойтесь плакать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Montserrat Medium" charset="-52"/>
              </a:rPr>
              <a:t> Найдите повод улыбнуться</a:t>
            </a:r>
          </a:p>
          <a:p>
            <a:endParaRPr lang="ru-RU" sz="1800" dirty="0">
              <a:latin typeface="Montserrat Medium" charset="-52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52" y="1491630"/>
            <a:ext cx="41044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ontserrat Medium" charset="-52"/>
              </a:rPr>
              <a:t>«Не беспокойтесь о том, </a:t>
            </a:r>
          </a:p>
          <a:p>
            <a:r>
              <a:rPr lang="ru-RU" sz="2000" dirty="0">
                <a:latin typeface="Montserrat Medium" charset="-52"/>
              </a:rPr>
              <a:t>что еще не произошло, не переживайте по поводу предстоящих проблем. Оставайтесь на солнечной стороне»</a:t>
            </a:r>
          </a:p>
          <a:p>
            <a:r>
              <a:rPr lang="ru-RU" sz="2000" dirty="0">
                <a:latin typeface="Montserrat Medium" charset="-52"/>
              </a:rPr>
              <a:t>                                                                                                                                                                           </a:t>
            </a:r>
            <a:r>
              <a:rPr lang="ru-RU" sz="2000" dirty="0" err="1">
                <a:latin typeface="Montserrat Medium" charset="-52"/>
              </a:rPr>
              <a:t>Бенджамин</a:t>
            </a:r>
            <a:r>
              <a:rPr lang="ru-RU" sz="2000" dirty="0">
                <a:latin typeface="Montserrat Medium" charset="-52"/>
              </a:rPr>
              <a:t> Франклин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483518"/>
            <a:ext cx="5544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ontserrat" charset="-52"/>
              </a:rPr>
              <a:t> </a:t>
            </a:r>
            <a:r>
              <a:rPr lang="ru-RU" sz="3200" b="1" dirty="0">
                <a:latin typeface="Montserrat" charset="-52"/>
              </a:rPr>
              <a:t>ж</a:t>
            </a:r>
            <a:r>
              <a:rPr lang="ru-RU" sz="3200" dirty="0">
                <a:latin typeface="Montserrat" charset="-52"/>
              </a:rPr>
              <a:t>ивите в настоящем</a:t>
            </a:r>
          </a:p>
        </p:txBody>
      </p:sp>
      <p:pic>
        <p:nvPicPr>
          <p:cNvPr id="3076" name="Picture 4" descr="https://image.freepik.com/foto-gratis/hermosa-chica-disfrutando-sol-sus-brazos-extendidos-campo-contra-cielo_78492-15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016" y="1275606"/>
            <a:ext cx="4283968" cy="3030853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27534"/>
            <a:ext cx="8132531" cy="432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59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924277"/>
            <a:ext cx="5544616" cy="41889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flipH="1">
            <a:off x="1043608" y="483518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Montserrat" charset="-52"/>
              </a:rPr>
              <a:t>Реакция организма на стресс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379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23478"/>
            <a:ext cx="6793992" cy="44135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4" y="0"/>
            <a:ext cx="2572735" cy="51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341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602797"/>
            <a:ext cx="5904656" cy="41749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010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9801078">
            <a:off x="6202693" y="-2770756"/>
            <a:ext cx="480577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7"/>
          <p:cNvSpPr txBox="1"/>
          <p:nvPr/>
        </p:nvSpPr>
        <p:spPr>
          <a:xfrm>
            <a:off x="395536" y="620313"/>
            <a:ext cx="6192688" cy="3823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2600" dirty="0">
                <a:latin typeface="Montserrat Medium" charset="-52"/>
              </a:rPr>
              <a:t>Реакция организма на стресс существенно зависит от состояния психики, от того, как сам человек воспринимает происходящее.</a:t>
            </a:r>
          </a:p>
          <a:p>
            <a:pPr marL="0" lvl="0" indent="0" algn="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950" dirty="0">
              <a:solidFill>
                <a:srgbClr val="F07F09"/>
              </a:solidFill>
            </a:endParaRPr>
          </a:p>
          <a:p>
            <a:pPr marL="0" marR="0" lvl="0" indent="0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2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360000">
            <a:off x="5660646" y="3062893"/>
            <a:ext cx="3392900" cy="1908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660000">
            <a:off x="142876" y="3043462"/>
            <a:ext cx="3229535" cy="1808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s://www.ecoterica.com/wp-content/uploads/2014/10/Den-Uchitely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91880" y="2643758"/>
            <a:ext cx="2016224" cy="2594826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33125" y="112775"/>
            <a:ext cx="4077749" cy="122955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8"/>
          <p:cNvSpPr txBox="1"/>
          <p:nvPr/>
        </p:nvSpPr>
        <p:spPr>
          <a:xfrm>
            <a:off x="2699793" y="343355"/>
            <a:ext cx="3168352" cy="615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b="1" dirty="0">
                <a:solidFill>
                  <a:srgbClr val="FFFFFF"/>
                </a:solidFill>
                <a:latin typeface="Montserrat" charset="-52"/>
                <a:ea typeface="Montserrat"/>
                <a:cs typeface="Montserrat"/>
                <a:sym typeface="Montserrat"/>
              </a:rPr>
              <a:t>Когнитивный треугольник</a:t>
            </a:r>
            <a:endParaRPr sz="2600" b="1" dirty="0">
              <a:solidFill>
                <a:srgbClr val="FFFFFF"/>
              </a:solidFill>
              <a:latin typeface="Montserrat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54" name="Google Shape;54;p8"/>
          <p:cNvSpPr txBox="1"/>
          <p:nvPr/>
        </p:nvSpPr>
        <p:spPr>
          <a:xfrm>
            <a:off x="1252224" y="1572905"/>
            <a:ext cx="6662100" cy="261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R="0" lvl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51540"/>
              </a:buClr>
              <a:buSzPts val="2800"/>
            </a:pPr>
            <a:endParaRPr sz="2800" b="1" dirty="0">
              <a:solidFill>
                <a:srgbClr val="15154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9" name="Рисунок 8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32" b="8890"/>
          <a:stretch/>
        </p:blipFill>
        <p:spPr>
          <a:xfrm>
            <a:off x="1979712" y="1347614"/>
            <a:ext cx="5207124" cy="316342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572735" cy="51210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2761219">
            <a:off x="5827675" y="-1551320"/>
            <a:ext cx="9144001" cy="6572755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9"/>
          <p:cNvSpPr txBox="1"/>
          <p:nvPr/>
        </p:nvSpPr>
        <p:spPr>
          <a:xfrm>
            <a:off x="4120399" y="414863"/>
            <a:ext cx="4176463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3200" b="1" dirty="0">
                <a:latin typeface="Montserrat" charset="-52"/>
              </a:rPr>
              <a:t>Самопомощ</a:t>
            </a:r>
            <a:r>
              <a:rPr lang="ru-RU" sz="3200" b="1" dirty="0"/>
              <a:t>ь</a:t>
            </a:r>
            <a:endParaRPr lang="ru-RU" sz="3200" dirty="0"/>
          </a:p>
        </p:txBody>
      </p:sp>
      <p:sp>
        <p:nvSpPr>
          <p:cNvPr id="61" name="Google Shape;61;p9"/>
          <p:cNvSpPr txBox="1"/>
          <p:nvPr/>
        </p:nvSpPr>
        <p:spPr>
          <a:xfrm>
            <a:off x="249079" y="1556936"/>
            <a:ext cx="7080900" cy="3469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88900" lvl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200"/>
            </a:pPr>
            <a:endParaRPr sz="2200" dirty="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38914" name="Picture 2" descr="https://e-news.pro/uploads/posts/2016-11/1478813879_e-news.su_ef9f4ce8d5cf031602c69cd09df5490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1363587"/>
            <a:ext cx="3779913" cy="377991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635896" y="1203599"/>
            <a:ext cx="4032448" cy="2766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355600" algn="ctr">
              <a:lnSpc>
                <a:spcPct val="115000"/>
              </a:lnSpc>
              <a:spcBef>
                <a:spcPts val="1800"/>
              </a:spcBef>
              <a:buSzPts val="2000"/>
            </a:pPr>
            <a:r>
              <a:rPr lang="ru-RU" sz="2800" b="1" dirty="0">
                <a:latin typeface="Montserrat" charset="-52"/>
              </a:rPr>
              <a:t>при </a:t>
            </a:r>
          </a:p>
          <a:p>
            <a:pPr marL="457200" lvl="0" indent="-355600" algn="ctr">
              <a:lnSpc>
                <a:spcPct val="115000"/>
              </a:lnSpc>
              <a:spcBef>
                <a:spcPts val="1800"/>
              </a:spcBef>
              <a:buSzPts val="2000"/>
            </a:pPr>
            <a:r>
              <a:rPr lang="ru-RU" sz="2800" b="1" dirty="0">
                <a:latin typeface="Montserrat" charset="-52"/>
              </a:rPr>
              <a:t>кратковременном </a:t>
            </a:r>
          </a:p>
          <a:p>
            <a:pPr marL="457200" lvl="0" indent="-355600" algn="ctr">
              <a:lnSpc>
                <a:spcPct val="115000"/>
              </a:lnSpc>
              <a:spcBef>
                <a:spcPts val="1800"/>
              </a:spcBef>
              <a:buSzPts val="2000"/>
            </a:pPr>
            <a:r>
              <a:rPr lang="ru-RU" sz="2800" b="1" dirty="0">
                <a:latin typeface="Montserrat" charset="-52"/>
              </a:rPr>
              <a:t>и хроническом </a:t>
            </a:r>
          </a:p>
          <a:p>
            <a:pPr marL="457200" lvl="0" indent="-355600" algn="ctr">
              <a:lnSpc>
                <a:spcPct val="115000"/>
              </a:lnSpc>
              <a:spcBef>
                <a:spcPts val="1800"/>
              </a:spcBef>
              <a:buSzPts val="2000"/>
            </a:pPr>
            <a:r>
              <a:rPr lang="ru-RU" sz="2800" b="1" dirty="0">
                <a:latin typeface="Montserrat" charset="-52"/>
              </a:rPr>
              <a:t>стрессе</a:t>
            </a:r>
            <a:endParaRPr lang="ru-RU" sz="2800" dirty="0">
              <a:latin typeface="Montserrat" charset="-52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0"/>
            <a:ext cx="2572735" cy="51210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Custom 42">
      <a:dk1>
        <a:srgbClr val="B4B4B4"/>
      </a:dk1>
      <a:lt1>
        <a:srgbClr val="FFFFFF"/>
      </a:lt1>
      <a:dk2>
        <a:srgbClr val="151540"/>
      </a:dk2>
      <a:lt2>
        <a:srgbClr val="FFFFFF"/>
      </a:lt2>
      <a:accent1>
        <a:srgbClr val="151540"/>
      </a:accent1>
      <a:accent2>
        <a:srgbClr val="F32F7F"/>
      </a:accent2>
      <a:accent3>
        <a:srgbClr val="71B278"/>
      </a:accent3>
      <a:accent4>
        <a:srgbClr val="52ACB5"/>
      </a:accent4>
      <a:accent5>
        <a:srgbClr val="1286DD"/>
      </a:accent5>
      <a:accent6>
        <a:srgbClr val="CDCED1"/>
      </a:accent6>
      <a:hlink>
        <a:srgbClr val="F33B48"/>
      </a:hlink>
      <a:folHlink>
        <a:srgbClr val="FFC0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10236</TotalTime>
  <Words>567</Words>
  <Application>Microsoft Office PowerPoint</Application>
  <PresentationFormat>Экран (16:9)</PresentationFormat>
  <Paragraphs>126</Paragraphs>
  <Slides>26</Slides>
  <Notes>22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Mongolian Baiti</vt:lpstr>
      <vt:lpstr>Arial</vt:lpstr>
      <vt:lpstr>Montserrat</vt:lpstr>
      <vt:lpstr>Lato Light</vt:lpstr>
      <vt:lpstr>Montserrat Medium</vt:lpstr>
      <vt:lpstr>Calibri</vt:lpstr>
      <vt:lpstr>Default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93</cp:revision>
  <dcterms:modified xsi:type="dcterms:W3CDTF">2020-05-14T10:41:37Z</dcterms:modified>
</cp:coreProperties>
</file>