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1" r:id="rId1"/>
  </p:sldMasterIdLst>
  <p:notesMasterIdLst>
    <p:notesMasterId r:id="rId23"/>
  </p:notesMasterIdLst>
  <p:sldIdLst>
    <p:sldId id="256" r:id="rId2"/>
    <p:sldId id="257" r:id="rId3"/>
    <p:sldId id="284" r:id="rId4"/>
    <p:sldId id="262" r:id="rId5"/>
    <p:sldId id="265" r:id="rId6"/>
    <p:sldId id="289" r:id="rId7"/>
    <p:sldId id="283" r:id="rId8"/>
    <p:sldId id="282" r:id="rId9"/>
    <p:sldId id="259" r:id="rId10"/>
    <p:sldId id="290" r:id="rId11"/>
    <p:sldId id="291" r:id="rId12"/>
    <p:sldId id="287" r:id="rId13"/>
    <p:sldId id="273" r:id="rId14"/>
    <p:sldId id="269" r:id="rId15"/>
    <p:sldId id="276" r:id="rId16"/>
    <p:sldId id="281" r:id="rId17"/>
    <p:sldId id="275" r:id="rId18"/>
    <p:sldId id="270" r:id="rId19"/>
    <p:sldId id="271" r:id="rId20"/>
    <p:sldId id="288" r:id="rId21"/>
    <p:sldId id="260" r:id="rId22"/>
  </p:sldIdLst>
  <p:sldSz cx="9144000" cy="5143500" type="screen16x9"/>
  <p:notesSz cx="6858000" cy="9144000"/>
  <p:embeddedFontLst>
    <p:embeddedFont>
      <p:font typeface="Montserrat Medium" panose="020B0604020202020204" charset="-52"/>
      <p:regular r:id="rId24"/>
      <p:bold r:id="rId25"/>
      <p:italic r:id="rId26"/>
      <p:boldItalic r:id="rId27"/>
    </p:embeddedFont>
    <p:embeddedFont>
      <p:font typeface="Mongolian Baiti" panose="03000500000000000000" pitchFamily="66" charset="0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Lato Light" panose="020B0604020202020204" charset="0"/>
      <p:regular r:id="rId33"/>
      <p:italic r:id="rId34"/>
    </p:embeddedFont>
    <p:embeddedFont>
      <p:font typeface="Montserrat" panose="020B0604020202020204" charset="-52"/>
      <p:bold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CCC39AE-3FBD-46E4-9CB9-BF9D00338E61}">
  <a:tblStyle styleId="{CCCC39AE-3FBD-46E4-9CB9-BF9D00338E6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3174" autoAdjust="0"/>
  </p:normalViewPr>
  <p:slideViewPr>
    <p:cSldViewPr>
      <p:cViewPr varScale="1">
        <p:scale>
          <a:sx n="89" d="100"/>
          <a:sy n="89" d="100"/>
        </p:scale>
        <p:origin x="66" y="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440698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92150" y="1143000"/>
            <a:ext cx="5457825" cy="30702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6" name="Google Shape;2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70525" cy="358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7935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5443f516c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4" name="Google Shape;164;g75443f516c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8438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75443f516c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2" name="Google Shape;132;g75443f516c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7680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75443f516c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" name="Google Shape;104;g75443f516c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9229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75443f516c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9" name="Google Shape;89;g75443f516c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57344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48262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5443f516c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g75443f516c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58763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5443f516c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0" name="Google Shape;150;g75443f516c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34474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5443f516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7" name="Google Shape;57;g75443f516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26738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5443f516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7" name="Google Shape;57;g75443f516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2673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75443f516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4" name="Google Shape;34;g75443f516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7548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5443f516c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3" name="Google Shape;73;g75443f516c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6526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75443f516c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6" name="Google Shape;96;g75443f516c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9984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75443f516c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6" name="Google Shape;96;g75443f516c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9984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75443f516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0" name="Google Shape;50;g75443f516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1331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75443f516c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6" name="Google Shape;96;g75443f516c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9984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75443f516c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6" name="Google Shape;96;g75443f516c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9984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5443f516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7" name="Google Shape;57;g75443f516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267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atercolor Splatters">
  <p:cSld name="Watercolor Splatter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76865">
            <a:off x="-926915" y="4060604"/>
            <a:ext cx="4040894" cy="352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76865">
            <a:off x="4821489" y="4153816"/>
            <a:ext cx="4040894" cy="352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76865">
            <a:off x="6741838" y="4253776"/>
            <a:ext cx="4040894" cy="352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76865">
            <a:off x="1848399" y="3877143"/>
            <a:ext cx="4040894" cy="352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General Slide">
  <p:cSld name="4_General Slid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General Slide">
  <p:cSld name="5_General Slid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465095" y="-3867182"/>
            <a:ext cx="15905748" cy="11612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3015302" y="-615297"/>
            <a:ext cx="3041390" cy="511257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/>
          <p:nvPr/>
        </p:nvSpPr>
        <p:spPr>
          <a:xfrm>
            <a:off x="3408288" y="3177072"/>
            <a:ext cx="2111400" cy="114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5"/>
          <p:cNvSpPr/>
          <p:nvPr/>
        </p:nvSpPr>
        <p:spPr>
          <a:xfrm>
            <a:off x="3569181" y="4076564"/>
            <a:ext cx="2111400" cy="2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5"/>
          <p:cNvSpPr txBox="1"/>
          <p:nvPr/>
        </p:nvSpPr>
        <p:spPr>
          <a:xfrm>
            <a:off x="755576" y="555526"/>
            <a:ext cx="7416824" cy="2891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ru-RU" sz="4200" b="1" dirty="0" smtClean="0">
                <a:latin typeface="Montserrat" charset="-52"/>
              </a:rPr>
              <a:t>Эффективные способы разрешения трудных педагогических ситуаций</a:t>
            </a:r>
            <a:endParaRPr sz="4200" dirty="0">
              <a:latin typeface="Montserrat" charset="-52"/>
            </a:endParaRPr>
          </a:p>
        </p:txBody>
      </p:sp>
      <p:sp>
        <p:nvSpPr>
          <p:cNvPr id="8" name="Google Shape;37;p6"/>
          <p:cNvSpPr txBox="1"/>
          <p:nvPr/>
        </p:nvSpPr>
        <p:spPr>
          <a:xfrm>
            <a:off x="397473" y="3291830"/>
            <a:ext cx="8136904" cy="1063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ru-RU" b="1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  <a:t>Ведущие: </a:t>
            </a:r>
          </a:p>
          <a:p>
            <a:pPr lvl="0" algn="ctr"/>
            <a:r>
              <a:rPr lang="ru-RU" b="1" dirty="0" err="1" smtClean="0">
                <a:solidFill>
                  <a:schemeClr val="dk2"/>
                </a:solidFill>
                <a:latin typeface="Montserrat Medium" charset="-52"/>
                <a:sym typeface="Montserrat"/>
              </a:rPr>
              <a:t>Матюхова</a:t>
            </a:r>
            <a:r>
              <a:rPr lang="ru-RU" b="1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  <a:t> </a:t>
            </a:r>
            <a:r>
              <a:rPr lang="ru-RU" b="1" dirty="0">
                <a:solidFill>
                  <a:schemeClr val="dk2"/>
                </a:solidFill>
                <a:latin typeface="Montserrat Medium" charset="-52"/>
                <a:sym typeface="Montserrat"/>
              </a:rPr>
              <a:t>Ольга Викторовна </a:t>
            </a:r>
            <a:r>
              <a:rPr lang="ru-RU" b="1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  <a:t>– </a:t>
            </a:r>
            <a:br>
              <a:rPr lang="ru-RU" b="1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</a:br>
            <a:r>
              <a:rPr lang="ru-RU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  <a:t>начальник Республиканского центра психологической помощи;</a:t>
            </a:r>
          </a:p>
          <a:p>
            <a:pPr lvl="0" algn="ctr"/>
            <a:r>
              <a:rPr lang="ru-RU" b="1" dirty="0" err="1" smtClean="0">
                <a:solidFill>
                  <a:schemeClr val="dk2"/>
                </a:solidFill>
                <a:latin typeface="Montserrat Medium" charset="-52"/>
                <a:sym typeface="Montserrat"/>
              </a:rPr>
              <a:t>Бурачевская</a:t>
            </a:r>
            <a:r>
              <a:rPr lang="ru-RU" b="1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  <a:t> Эмилия Геннадьевна</a:t>
            </a:r>
            <a:r>
              <a:rPr lang="ru-RU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  <a:t> – </a:t>
            </a:r>
            <a:br>
              <a:rPr lang="ru-RU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</a:br>
            <a:r>
              <a:rPr lang="ru-RU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  <a:t>педагог-психолог Республиканского </a:t>
            </a:r>
            <a:r>
              <a:rPr lang="ru-RU" dirty="0">
                <a:solidFill>
                  <a:schemeClr val="dk2"/>
                </a:solidFill>
                <a:latin typeface="Montserrat Medium" charset="-52"/>
                <a:sym typeface="Montserrat"/>
              </a:rPr>
              <a:t>центра психологической </a:t>
            </a:r>
            <a:r>
              <a:rPr lang="ru-RU" dirty="0" smtClean="0">
                <a:solidFill>
                  <a:schemeClr val="dk2"/>
                </a:solidFill>
                <a:latin typeface="Montserrat Medium" charset="-52"/>
                <a:sym typeface="Montserrat"/>
              </a:rPr>
              <a:t>помощи</a:t>
            </a:r>
          </a:p>
          <a:p>
            <a:pPr lvl="0"/>
            <a:endParaRPr dirty="0">
              <a:latin typeface="Montserrat Medium" charset="-52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14898">
            <a:off x="5911067" y="-1699624"/>
            <a:ext cx="51977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4"/>
          <p:cNvSpPr txBox="1"/>
          <p:nvPr/>
        </p:nvSpPr>
        <p:spPr>
          <a:xfrm>
            <a:off x="149550" y="428682"/>
            <a:ext cx="70941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endParaRPr sz="9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11510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i="1" dirty="0" smtClean="0">
                <a:latin typeface="Montserrat" charset="-52"/>
                <a:ea typeface="Montserrat Medium"/>
                <a:cs typeface="Montserrat Medium"/>
                <a:sym typeface="Montserrat Medium"/>
              </a:rPr>
              <a:t>Личностные свойства учителя</a:t>
            </a:r>
            <a:endParaRPr lang="ru-RU" sz="32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915566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Montserrat Medium" charset="-52"/>
              </a:rPr>
              <a:t>затрудняющие коммуникацию</a:t>
            </a:r>
            <a:endParaRPr lang="ru-RU" sz="2300" dirty="0" smtClean="0">
              <a:latin typeface="Montserrat Medium" charset="-52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467544" y="1491630"/>
            <a:ext cx="5904656" cy="385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i="1" dirty="0" smtClean="0">
                <a:latin typeface="Montserrat Medium" charset="-52"/>
              </a:rPr>
              <a:t>Вспыльчивость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Прямолинейность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Торопливость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Резкость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Себялюбие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Упрямство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Обидчивость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Мстительность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Сухость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Педантичность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Медлительность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Необязательность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Нерешительность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Забывчивость</a:t>
            </a:r>
            <a:endParaRPr lang="ru-RU" dirty="0" smtClean="0">
              <a:latin typeface="Montserrat Medium" charset="-52"/>
            </a:endParaRPr>
          </a:p>
          <a:p>
            <a:r>
              <a:rPr lang="ru-RU" i="1" dirty="0" smtClean="0">
                <a:latin typeface="Montserrat Medium" charset="-52"/>
              </a:rPr>
              <a:t>Пристрастность </a:t>
            </a:r>
          </a:p>
          <a:p>
            <a:endParaRPr lang="ru-RU" i="1" dirty="0" smtClean="0">
              <a:latin typeface="Montserrat Medium" charset="-52"/>
            </a:endParaRPr>
          </a:p>
          <a:p>
            <a:endParaRPr lang="ru-RU" i="1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Придирчивость</a:t>
            </a:r>
          </a:p>
          <a:p>
            <a:pPr lvl="0"/>
            <a:r>
              <a:rPr lang="ru-RU" i="1" dirty="0" smtClean="0">
                <a:latin typeface="Montserrat Medium" charset="-52"/>
              </a:rPr>
              <a:t>Бестактность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Лживость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Беспринципность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Двуличие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Неискренность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Раздражительность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Благодушие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err="1" smtClean="0">
                <a:latin typeface="Montserrat Medium" charset="-52"/>
              </a:rPr>
              <a:t>Амбициозность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Злобность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Агрессивность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Подозрительность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Злопамятность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Притворство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Равнодушие</a:t>
            </a:r>
            <a:endParaRPr lang="ru-RU" dirty="0" smtClean="0">
              <a:latin typeface="Montserrat Medium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Montserrat Medium" charset="-52"/>
              <a:cs typeface="Arial" pitchFamily="34" charset="0"/>
            </a:endParaRPr>
          </a:p>
        </p:txBody>
      </p:sp>
      <p:pic>
        <p:nvPicPr>
          <p:cNvPr id="58373" name="Picture 5" descr="https://cdn.fishki.net/upload/post/2019/02/04/2863496/tn/ea0570c063fa6d286f083a79cd5cb8f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48286" y="3147814"/>
            <a:ext cx="3695714" cy="1995686"/>
          </a:xfrm>
          <a:prstGeom prst="rect">
            <a:avLst/>
          </a:prstGeom>
          <a:noFill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14898">
            <a:off x="6055083" y="-1627616"/>
            <a:ext cx="51977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4"/>
          <p:cNvSpPr txBox="1"/>
          <p:nvPr/>
        </p:nvSpPr>
        <p:spPr>
          <a:xfrm>
            <a:off x="149550" y="428682"/>
            <a:ext cx="70941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endParaRPr sz="9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11510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i="1" dirty="0" smtClean="0">
                <a:latin typeface="Montserrat" charset="-52"/>
                <a:ea typeface="Montserrat Medium"/>
                <a:cs typeface="Montserrat Medium"/>
                <a:sym typeface="Montserrat Medium"/>
              </a:rPr>
              <a:t>Личностные качества учителя</a:t>
            </a:r>
            <a:endParaRPr lang="ru-RU" sz="32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915566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latin typeface="Montserrat Medium" charset="-52"/>
              </a:rPr>
              <a:t>помогающие коммуникации</a:t>
            </a:r>
            <a:endParaRPr lang="ru-RU" sz="2300" dirty="0" smtClean="0">
              <a:latin typeface="Montserrat Medium" charset="-52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395536" y="1440128"/>
            <a:ext cx="6768752" cy="370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i="1" dirty="0" smtClean="0">
                <a:latin typeface="Montserrat Medium" charset="-52"/>
              </a:rPr>
              <a:t>Справедливость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Терпимость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Тактичность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Ответственность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Оптимизм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Принципиальность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Требовательность к себе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Требовательность к ребенку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Уважение личности ребенка 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Самоуважение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Доброжелательность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Эмоциональность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Самообладание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Уравновешенность</a:t>
            </a:r>
            <a:endParaRPr lang="ru-RU" dirty="0" smtClean="0">
              <a:latin typeface="Montserrat Medium" charset="-52"/>
            </a:endParaRPr>
          </a:p>
          <a:p>
            <a:r>
              <a:rPr lang="ru-RU" i="1" dirty="0" smtClean="0">
                <a:latin typeface="Montserrat Medium" charset="-52"/>
              </a:rPr>
              <a:t>Демократичность </a:t>
            </a:r>
          </a:p>
          <a:p>
            <a:endParaRPr lang="ru-RU" i="1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Уверенность в себе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Инициативность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Спонтанность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Решительность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Доброжелательность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Терпеливость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Целеустремленность</a:t>
            </a:r>
          </a:p>
          <a:p>
            <a:pPr lvl="0"/>
            <a:r>
              <a:rPr lang="ru-RU" i="1" dirty="0" smtClean="0">
                <a:latin typeface="Montserrat Medium" charset="-52"/>
              </a:rPr>
              <a:t>Артистизм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err="1" smtClean="0">
                <a:latin typeface="Montserrat Medium" charset="-52"/>
              </a:rPr>
              <a:t>Эмпатийность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Любовь к детям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Аккуратность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Энергичность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Деловитость</a:t>
            </a:r>
            <a:endParaRPr lang="ru-RU" dirty="0" smtClean="0">
              <a:latin typeface="Montserrat Medium" charset="-52"/>
            </a:endParaRPr>
          </a:p>
          <a:p>
            <a:pPr lvl="0"/>
            <a:r>
              <a:rPr lang="ru-RU" i="1" dirty="0" smtClean="0">
                <a:latin typeface="Montserrat Medium" charset="-52"/>
              </a:rPr>
              <a:t>Альтруизм</a:t>
            </a:r>
            <a:endParaRPr lang="ru-RU" dirty="0" smtClean="0">
              <a:latin typeface="Montserrat Medium" charset="-52"/>
            </a:endParaRPr>
          </a:p>
          <a:p>
            <a:r>
              <a:rPr lang="ru-RU" i="1" dirty="0" smtClean="0">
                <a:latin typeface="Montserrat Medium" charset="-52"/>
              </a:rPr>
              <a:t>великодушие</a:t>
            </a:r>
            <a:endParaRPr lang="ru-RU" dirty="0" smtClean="0">
              <a:latin typeface="Montserrat Medium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Montserrat Medium" charset="-52"/>
              <a:cs typeface="Arial" pitchFamily="34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7016" y="3075806"/>
            <a:ext cx="3146985" cy="206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/>
        </p:nvSpPr>
        <p:spPr>
          <a:xfrm>
            <a:off x="1043608" y="483518"/>
            <a:ext cx="7200800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b="1" i="1" dirty="0" smtClean="0">
                <a:latin typeface="Montserrat" charset="-52"/>
              </a:rPr>
              <a:t>Алгоритм решения конфликтной педагогической ситуации</a:t>
            </a:r>
            <a:endParaRPr lang="ru-RU" sz="2400" dirty="0" smtClean="0">
              <a:latin typeface="Montserrat" charset="-52"/>
            </a:endParaRPr>
          </a:p>
        </p:txBody>
      </p:sp>
      <p:sp>
        <p:nvSpPr>
          <p:cNvPr id="61" name="Google Shape;61;p9"/>
          <p:cNvSpPr txBox="1"/>
          <p:nvPr/>
        </p:nvSpPr>
        <p:spPr>
          <a:xfrm>
            <a:off x="249079" y="1556936"/>
            <a:ext cx="7080900" cy="3469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lvl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200"/>
            </a:pPr>
            <a:endParaRPr sz="22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1347614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800" i="1" dirty="0" smtClean="0"/>
              <a:t> </a:t>
            </a:r>
            <a:r>
              <a:rPr lang="ru-RU" sz="1800" b="1" i="1" dirty="0" smtClean="0"/>
              <a:t>Первый этап </a:t>
            </a:r>
            <a:r>
              <a:rPr lang="ru-RU" sz="1800" i="1" dirty="0" smtClean="0"/>
              <a:t>– </a:t>
            </a:r>
            <a:r>
              <a:rPr lang="ru-RU" sz="1800" dirty="0" smtClean="0"/>
              <a:t>«Стоп!», оценка ситуации и осознание эмоций. «Что      я сейчас чувствую?», «Что я сейчас хочу сделать?», «Что я делаю?».</a:t>
            </a:r>
          </a:p>
          <a:p>
            <a:pPr>
              <a:buFont typeface="Arial" pitchFamily="34" charset="0"/>
              <a:buChar char="•"/>
            </a:pPr>
            <a:r>
              <a:rPr lang="ru-RU" sz="1800" i="1" dirty="0" smtClean="0"/>
              <a:t> </a:t>
            </a:r>
            <a:r>
              <a:rPr lang="ru-RU" sz="1800" b="1" i="1" dirty="0" smtClean="0"/>
              <a:t>Второй этап </a:t>
            </a:r>
            <a:r>
              <a:rPr lang="ru-RU" sz="1800" i="1" dirty="0" smtClean="0"/>
              <a:t>– </a:t>
            </a:r>
            <a:r>
              <a:rPr lang="ru-RU" sz="1800" dirty="0" smtClean="0"/>
              <a:t>«Почему?», «Насколько мои мысли соответствуют реальности?</a:t>
            </a:r>
          </a:p>
          <a:p>
            <a:pPr>
              <a:buFont typeface="Arial" pitchFamily="34" charset="0"/>
              <a:buChar char="•"/>
            </a:pPr>
            <a:r>
              <a:rPr lang="ru-RU" sz="1800" i="1" dirty="0" smtClean="0"/>
              <a:t> </a:t>
            </a:r>
            <a:r>
              <a:rPr lang="ru-RU" sz="1800" b="1" i="1" dirty="0" smtClean="0"/>
              <a:t>Третий этап </a:t>
            </a:r>
            <a:r>
              <a:rPr lang="ru-RU" sz="1800" dirty="0" smtClean="0"/>
              <a:t>– «Что я хочу получить в результате коммуникации с учеником или его родителем?».</a:t>
            </a:r>
          </a:p>
          <a:p>
            <a:pPr>
              <a:buFont typeface="Arial" pitchFamily="34" charset="0"/>
              <a:buChar char="•"/>
            </a:pPr>
            <a:r>
              <a:rPr lang="ru-RU" sz="1800" i="1" dirty="0" smtClean="0"/>
              <a:t> </a:t>
            </a:r>
            <a:r>
              <a:rPr lang="ru-RU" sz="1800" b="1" i="1" dirty="0" smtClean="0"/>
              <a:t>Четвертый этап</a:t>
            </a:r>
            <a:r>
              <a:rPr lang="ru-RU" sz="1800" b="1" dirty="0" smtClean="0"/>
              <a:t> </a:t>
            </a:r>
            <a:r>
              <a:rPr lang="ru-RU" sz="1800" dirty="0" smtClean="0"/>
              <a:t>–</a:t>
            </a:r>
            <a:r>
              <a:rPr lang="ru-RU" sz="1800" i="1" dirty="0" smtClean="0"/>
              <a:t> </a:t>
            </a:r>
            <a:r>
              <a:rPr lang="ru-RU" sz="1800" dirty="0" smtClean="0"/>
              <a:t>«Каким образом достичь желаемого результата?». </a:t>
            </a:r>
          </a:p>
          <a:p>
            <a:pPr>
              <a:buFont typeface="Arial" pitchFamily="34" charset="0"/>
              <a:buChar char="•"/>
            </a:pPr>
            <a:r>
              <a:rPr lang="ru-RU" sz="1800" i="1" dirty="0" smtClean="0"/>
              <a:t> </a:t>
            </a:r>
            <a:r>
              <a:rPr lang="ru-RU" sz="1800" b="1" i="1" dirty="0" smtClean="0"/>
              <a:t>Пятый этап </a:t>
            </a:r>
            <a:r>
              <a:rPr lang="ru-RU" sz="1800" i="1" dirty="0" smtClean="0"/>
              <a:t>– </a:t>
            </a:r>
            <a:r>
              <a:rPr lang="ru-RU" sz="1800" dirty="0" smtClean="0"/>
              <a:t>практическое действие учителя. «Вы хороший родитель, поскольку…», «У вас замечательный ребенок…», «Как Вы думаете, что поможет разрешить эту ситуацию?».</a:t>
            </a:r>
          </a:p>
          <a:p>
            <a:pPr>
              <a:buFont typeface="Arial" pitchFamily="34" charset="0"/>
              <a:buChar char="•"/>
            </a:pPr>
            <a:r>
              <a:rPr lang="ru-RU" sz="1800" b="1" i="1" dirty="0" smtClean="0"/>
              <a:t> Шестой этап </a:t>
            </a:r>
            <a:r>
              <a:rPr lang="ru-RU" sz="1800" i="1" dirty="0" smtClean="0"/>
              <a:t>– </a:t>
            </a:r>
            <a:r>
              <a:rPr lang="ru-RU" sz="1800" dirty="0" smtClean="0"/>
              <a:t>анализ педагогического воздействия и оценка эффективности общения учителя с учеником или родителем</a:t>
            </a:r>
            <a:endParaRPr lang="ru-RU" sz="1800" dirty="0" smtClean="0">
              <a:latin typeface="Montserrat Medium" charset="-52"/>
            </a:endParaRPr>
          </a:p>
        </p:txBody>
      </p:sp>
      <p:pic>
        <p:nvPicPr>
          <p:cNvPr id="9" name="Google Shape;8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821329">
            <a:off x="7007442" y="-1108576"/>
            <a:ext cx="3920115" cy="2796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2"/>
          <p:cNvSpPr txBox="1"/>
          <p:nvPr/>
        </p:nvSpPr>
        <p:spPr>
          <a:xfrm>
            <a:off x="225750" y="987574"/>
            <a:ext cx="6290466" cy="3689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Montserrat Medium" charset="-52"/>
              </a:rPr>
              <a:t> Объективный анализ ситуации;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Montserrat Medium" charset="-52"/>
              </a:rPr>
              <a:t> Определение общей цели;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Montserrat Medium" charset="-52"/>
              </a:rPr>
              <a:t> Не оказывать давления на ребенка; 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Montserrat Medium" charset="-52"/>
              </a:rPr>
              <a:t> Давать подсказку к выстраиванию алгоритма правильных действий со стороны школьника; 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Montserrat Medium" charset="-52"/>
              </a:rPr>
              <a:t> Не требовать от ученика публичных извинений и признания своих ошибок;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Montserrat Medium" charset="-52"/>
              </a:rPr>
              <a:t> Выстраивать диалог с учеником, спокойно и доброжелательно; 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Montserrat Medium" charset="-52"/>
              </a:rPr>
              <a:t> Предметный, конкретный разговор;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Montserrat Medium" charset="-52"/>
              </a:rPr>
              <a:t> Привлекать родителей с </a:t>
            </a:r>
            <a:r>
              <a:rPr lang="ru-RU" sz="1800" dirty="0" smtClean="0">
                <a:latin typeface="Montserrat Medium" charset="-52"/>
              </a:rPr>
              <a:t>целью </a:t>
            </a:r>
          </a:p>
          <a:p>
            <a:r>
              <a:rPr lang="ru-RU" sz="1800" dirty="0" smtClean="0">
                <a:latin typeface="Montserrat Medium" charset="-52"/>
              </a:rPr>
              <a:t>заинтересовать ребенка другими сферами </a:t>
            </a:r>
          </a:p>
          <a:p>
            <a:r>
              <a:rPr lang="ru-RU" sz="1800" dirty="0" smtClean="0">
                <a:latin typeface="Montserrat Medium" charset="-52"/>
              </a:rPr>
              <a:t>жизни; </a:t>
            </a:r>
          </a:p>
          <a:p>
            <a:pPr>
              <a:buFont typeface="Wingdings" pitchFamily="2" charset="2"/>
              <a:buChar char="§"/>
            </a:pPr>
            <a:r>
              <a:rPr lang="ru-RU" sz="1800" dirty="0" smtClean="0">
                <a:latin typeface="Montserrat Medium" charset="-52"/>
              </a:rPr>
              <a:t> </a:t>
            </a:r>
            <a:r>
              <a:rPr lang="ru-RU" sz="1800" dirty="0" smtClean="0">
                <a:latin typeface="Montserrat Medium" charset="-52"/>
              </a:rPr>
              <a:t>Уметь слушать и слышать ребенка!</a:t>
            </a:r>
          </a:p>
          <a:p>
            <a:pPr marL="457200" lvl="0" indent="0" algn="l" rt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sz="17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68" name="Google Shape;168;p22"/>
          <p:cNvSpPr txBox="1"/>
          <p:nvPr/>
        </p:nvSpPr>
        <p:spPr>
          <a:xfrm>
            <a:off x="225750" y="356674"/>
            <a:ext cx="5642394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9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8" name="Google Shape;7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9801078">
            <a:off x="6883869" y="-1450656"/>
            <a:ext cx="5303839" cy="48505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395536" y="483518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chemeClr val="dk2"/>
                </a:solidFill>
                <a:latin typeface="Montserrat" charset="-52"/>
                <a:ea typeface="Montserrat"/>
                <a:cs typeface="Montserrat"/>
                <a:sym typeface="Montserrat"/>
              </a:rPr>
              <a:t>Правила разрешения конфликта</a:t>
            </a:r>
            <a:endParaRPr lang="ru-RU" sz="28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802" y="3189123"/>
            <a:ext cx="2997586" cy="1802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/>
          <p:nvPr/>
        </p:nvSpPr>
        <p:spPr>
          <a:xfrm>
            <a:off x="971600" y="555526"/>
            <a:ext cx="7128792" cy="72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1"/>
            <a:r>
              <a:rPr lang="ru-RU" sz="3200" dirty="0" smtClean="0">
                <a:latin typeface="Montserrat" charset="-52"/>
              </a:rPr>
              <a:t>Образование группировок</a:t>
            </a:r>
            <a:endParaRPr lang="ru-RU" sz="3200" dirty="0">
              <a:latin typeface="Montserrat" charset="-52"/>
            </a:endParaRPr>
          </a:p>
        </p:txBody>
      </p:sp>
      <p:pic>
        <p:nvPicPr>
          <p:cNvPr id="11" name="Google Shape;8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821329">
            <a:off x="6863425" y="-460503"/>
            <a:ext cx="3920115" cy="2796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014" y="1275606"/>
            <a:ext cx="4071736" cy="2625198"/>
          </a:xfrm>
          <a:prstGeom prst="rect">
            <a:avLst/>
          </a:prstGeom>
        </p:spPr>
      </p:pic>
      <p:pic>
        <p:nvPicPr>
          <p:cNvPr id="1026" name="Picture 2" descr="https://avatars.mds.yandex.net/get-zen_doc/1349008/pub_5e1ef70d5ba2b500c490c885_5e1ef7599515ee00ae9b8fba/scale_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637" y="2283718"/>
            <a:ext cx="3977172" cy="265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 txBox="1"/>
          <p:nvPr/>
        </p:nvSpPr>
        <p:spPr>
          <a:xfrm>
            <a:off x="755576" y="483518"/>
            <a:ext cx="7200800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Привлекающие внимание</a:t>
            </a:r>
            <a:endParaRPr sz="3200" dirty="0"/>
          </a:p>
        </p:txBody>
      </p:sp>
      <p:sp>
        <p:nvSpPr>
          <p:cNvPr id="107" name="Google Shape;107;p15"/>
          <p:cNvSpPr txBox="1"/>
          <p:nvPr/>
        </p:nvSpPr>
        <p:spPr>
          <a:xfrm>
            <a:off x="1113782" y="4444872"/>
            <a:ext cx="3056907" cy="165935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9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9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0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6" name="Google Shape;7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9801078">
            <a:off x="7152300" y="-1528145"/>
            <a:ext cx="4805778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  <p:pic>
        <p:nvPicPr>
          <p:cNvPr id="2050" name="Picture 2" descr="https://avatars.mds.yandex.net/get-zen_doc/1132604/pub_5d09fd7ac0d07200b0640988_5d0a0ddf2734b400b03b9720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75606"/>
            <a:ext cx="5328592" cy="351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761219">
            <a:off x="5629672" y="-1729441"/>
            <a:ext cx="9144001" cy="657275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/>
          <p:nvPr/>
        </p:nvSpPr>
        <p:spPr>
          <a:xfrm>
            <a:off x="225750" y="627534"/>
            <a:ext cx="7658618" cy="4126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</a:pPr>
            <a:endParaRPr lang="ru-RU" sz="2200" dirty="0" smtClean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467544" y="555526"/>
            <a:ext cx="727280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b="1" dirty="0" smtClean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Великий ворчун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b="1" dirty="0" smtClean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или «злюка»</a:t>
            </a:r>
            <a:endParaRPr sz="9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4" name="Picture 3" descr="https://shkolala.ru/wp-content/uploads/2017/04/zlaya_751x3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00000">
            <a:off x="174293" y="2189911"/>
            <a:ext cx="5536538" cy="2491811"/>
          </a:xfrm>
          <a:prstGeom prst="rect">
            <a:avLst/>
          </a:prstGeom>
          <a:noFill/>
        </p:spPr>
      </p:pic>
      <p:pic>
        <p:nvPicPr>
          <p:cNvPr id="18439" name="Picture 7" descr="https://cdn2.img.inosmi.ru/images/24317/09/24317097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600000">
            <a:off x="4382628" y="307686"/>
            <a:ext cx="3744416" cy="2293257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4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835696" y="483518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Montserrat" charset="-52"/>
              </a:rPr>
              <a:t> </a:t>
            </a:r>
            <a:r>
              <a:rPr lang="ru-RU" sz="3200" b="1" dirty="0" smtClean="0">
                <a:latin typeface="Montserrat" charset="-52"/>
              </a:rPr>
              <a:t>Тихоня или «молчун»</a:t>
            </a:r>
            <a:endParaRPr lang="ru-RU" sz="3200" dirty="0">
              <a:latin typeface="Montserrat" charset="-52"/>
            </a:endParaRPr>
          </a:p>
        </p:txBody>
      </p:sp>
      <p:pic>
        <p:nvPicPr>
          <p:cNvPr id="12" name="Picture 3" descr="https://smartum.com.kz/uploads/blog/blog_150319-18-55-0881337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03598"/>
            <a:ext cx="4572000" cy="3057526"/>
          </a:xfrm>
          <a:prstGeom prst="rect">
            <a:avLst/>
          </a:prstGeom>
          <a:noFill/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6193" y="1184933"/>
            <a:ext cx="4577807" cy="3094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9"/>
          <p:cNvSpPr txBox="1"/>
          <p:nvPr/>
        </p:nvSpPr>
        <p:spPr>
          <a:xfrm>
            <a:off x="198775" y="674100"/>
            <a:ext cx="8287200" cy="37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7940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3200" i="1" dirty="0">
              <a:solidFill>
                <a:srgbClr val="7030A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47" name="Google Shape;147;p19"/>
          <p:cNvSpPr txBox="1"/>
          <p:nvPr/>
        </p:nvSpPr>
        <p:spPr>
          <a:xfrm>
            <a:off x="4549800" y="3579862"/>
            <a:ext cx="4594200" cy="72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7940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800" dirty="0">
              <a:solidFill>
                <a:srgbClr val="48365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339502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Montserrat" charset="-52"/>
              </a:rPr>
              <a:t>Ш</a:t>
            </a:r>
            <a:r>
              <a:rPr lang="ru-RU" sz="3200" dirty="0" smtClean="0">
                <a:latin typeface="Montserrat" charset="-52"/>
              </a:rPr>
              <a:t>утник</a:t>
            </a:r>
            <a:endParaRPr lang="ru-RU" sz="3200" dirty="0">
              <a:latin typeface="Montserrat" charset="-52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9" y="1059582"/>
            <a:ext cx="5976664" cy="4083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Google Shape;91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2761219">
            <a:off x="5251611" y="-1695336"/>
            <a:ext cx="9144001" cy="6572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761219">
            <a:off x="3955467" y="-1263288"/>
            <a:ext cx="9144001" cy="657275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0"/>
          <p:cNvSpPr txBox="1"/>
          <p:nvPr/>
        </p:nvSpPr>
        <p:spPr>
          <a:xfrm>
            <a:off x="225750" y="1121908"/>
            <a:ext cx="7514700" cy="3898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</a:pPr>
            <a:endParaRPr sz="18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395536" y="483518"/>
            <a:ext cx="7918806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3200" b="1" dirty="0" smtClean="0">
                <a:latin typeface="Montserrat" charset="-52"/>
              </a:rPr>
              <a:t>Провокатор</a:t>
            </a:r>
            <a:endParaRPr sz="32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660000">
            <a:off x="2816498" y="857577"/>
            <a:ext cx="3387879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https://i2.wp.com/veselajashkola.ru/wp-content/uploads/images/bc80df4826edae9d31264783e493b3c4_2016-01-25_08-02-55-500x33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80000">
            <a:off x="241539" y="2145322"/>
            <a:ext cx="3904046" cy="2592288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14898">
            <a:off x="5714049" y="-2695039"/>
            <a:ext cx="51977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/>
          <p:nvPr/>
        </p:nvSpPr>
        <p:spPr>
          <a:xfrm>
            <a:off x="225758" y="627534"/>
            <a:ext cx="8450698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3200" dirty="0" smtClean="0">
                <a:latin typeface="Montserrat" charset="-52"/>
              </a:rPr>
              <a:t>трудные педагогические ситуации</a:t>
            </a:r>
            <a:r>
              <a:rPr lang="ru-RU" sz="3200" b="1" dirty="0" smtClean="0">
                <a:latin typeface="Montserrat" charset="-52"/>
              </a:rPr>
              <a:t> </a:t>
            </a:r>
            <a:endParaRPr lang="ru-RU" sz="3200" b="1" dirty="0">
              <a:latin typeface="Montserrat" charset="-52"/>
            </a:endParaRPr>
          </a:p>
        </p:txBody>
      </p:sp>
      <p:sp>
        <p:nvSpPr>
          <p:cNvPr id="38" name="Google Shape;38;p6"/>
          <p:cNvSpPr txBox="1"/>
          <p:nvPr/>
        </p:nvSpPr>
        <p:spPr>
          <a:xfrm>
            <a:off x="395536" y="1491630"/>
            <a:ext cx="8136904" cy="2696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2400" dirty="0" smtClean="0">
                <a:latin typeface="Montserrat Medium" charset="-52"/>
                <a:ea typeface="Montserrat Medium"/>
                <a:cs typeface="Montserrat Medium"/>
                <a:sym typeface="Montserrat Medium"/>
              </a:rPr>
              <a:t>—</a:t>
            </a:r>
            <a:r>
              <a:rPr lang="ru-RU" sz="2400" dirty="0" smtClean="0">
                <a:latin typeface="Montserrat Medium" charset="-52"/>
                <a:ea typeface="Montserrat Medium"/>
                <a:cs typeface="Montserrat Medium"/>
                <a:sym typeface="Montserrat Medium"/>
              </a:rPr>
              <a:t> </a:t>
            </a:r>
            <a:r>
              <a:rPr lang="ru-RU" sz="2800" dirty="0" smtClean="0">
                <a:latin typeface="Montserrat Medium" charset="-52"/>
              </a:rPr>
              <a:t>конфликт между требованиями педагога, нормами школьной, классной жизни и действиями учащихся. </a:t>
            </a:r>
          </a:p>
          <a:p>
            <a:r>
              <a:rPr lang="ru-RU" sz="2800" dirty="0" smtClean="0">
                <a:latin typeface="Montserrat Medium" charset="-52"/>
              </a:rPr>
              <a:t>Разрешить такую ситуацию - это значит снять конфликт, не нарушая нормы педагогического такта, интересы коллектива и личности.</a:t>
            </a:r>
            <a:endParaRPr lang="ru-RU" sz="2500" dirty="0">
              <a:latin typeface="Montserrat Medium" charset="-52"/>
            </a:endParaRP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50" dirty="0" smtClean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761219">
            <a:off x="5035586" y="-255176"/>
            <a:ext cx="9144001" cy="657275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9"/>
          <p:cNvSpPr txBox="1"/>
          <p:nvPr/>
        </p:nvSpPr>
        <p:spPr>
          <a:xfrm>
            <a:off x="539552" y="483518"/>
            <a:ext cx="7704856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b="1" dirty="0" smtClean="0">
                <a:solidFill>
                  <a:schemeClr val="dk2"/>
                </a:solidFill>
                <a:latin typeface="Montserrat" charset="-52"/>
                <a:ea typeface="Montserrat"/>
                <a:cs typeface="Montserrat"/>
                <a:sym typeface="Montserrat"/>
              </a:rPr>
              <a:t>Правила общения с подростками</a:t>
            </a:r>
            <a:endParaRPr lang="ru-RU" sz="2800" i="1" dirty="0" smtClean="0">
              <a:latin typeface="Montserrat" charset="-52"/>
              <a:ea typeface="Montserrat Medium"/>
              <a:cs typeface="Montserrat Medium"/>
              <a:sym typeface="Montserrat Medium"/>
            </a:endParaRPr>
          </a:p>
          <a:p>
            <a:pPr lvl="0"/>
            <a:endParaRPr lang="ru-RU" sz="2400" dirty="0" smtClean="0">
              <a:latin typeface="Montserrat" charset="-52"/>
            </a:endParaRPr>
          </a:p>
        </p:txBody>
      </p:sp>
      <p:sp>
        <p:nvSpPr>
          <p:cNvPr id="61" name="Google Shape;61;p9"/>
          <p:cNvSpPr txBox="1"/>
          <p:nvPr/>
        </p:nvSpPr>
        <p:spPr>
          <a:xfrm>
            <a:off x="249079" y="1556936"/>
            <a:ext cx="7080900" cy="3469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lvl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200"/>
            </a:pPr>
            <a:endParaRPr sz="22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1131590"/>
            <a:ext cx="7200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Поддерживайте собственную позитивную самооценку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Проявляйте внимание к подростку 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Будьте искренни, они не терпят фальши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Поддерживайте в подростке состояние увлеченности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</a:t>
            </a:r>
            <a:r>
              <a:rPr lang="ru-RU" sz="1800" dirty="0" err="1" smtClean="0">
                <a:latin typeface="Montserrat Medium" charset="-52"/>
              </a:rPr>
              <a:t>Перенаправляйте</a:t>
            </a:r>
            <a:r>
              <a:rPr lang="ru-RU" sz="1800" dirty="0" smtClean="0">
                <a:latin typeface="Montserrat Medium" charset="-52"/>
              </a:rPr>
              <a:t> его энергию на конструктивные цели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Разговаривайте без раздражительности и осуждения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Говорите не спеша, спокойно, сдержанно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Относитесь с уважением к его мнению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Обращайте внимание на успехи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Спрашивайте, что волнует подростка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Хвалите и поддерживайте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Если были не правы, извиняйтесь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Проявляйте терпение – трудный возраст пройдет</a:t>
            </a:r>
          </a:p>
          <a:p>
            <a:pPr>
              <a:buFont typeface="Arial" pitchFamily="34" charset="0"/>
              <a:buChar char="•"/>
            </a:pPr>
            <a:endParaRPr lang="ru-RU" sz="1800" dirty="0" smtClean="0">
              <a:latin typeface="Montserrat Medium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761219">
            <a:off x="5827675" y="-1551320"/>
            <a:ext cx="9144001" cy="657275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9"/>
          <p:cNvSpPr txBox="1"/>
          <p:nvPr/>
        </p:nvSpPr>
        <p:spPr>
          <a:xfrm>
            <a:off x="249079" y="1556936"/>
            <a:ext cx="7080900" cy="3469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lvl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200"/>
            </a:pPr>
            <a:endParaRPr sz="22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">
            <a:off x="397954" y="1584281"/>
            <a:ext cx="3640916" cy="306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93478">
            <a:off x="4459410" y="544280"/>
            <a:ext cx="3516389" cy="2623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752" y="1635646"/>
            <a:ext cx="4267522" cy="191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136" y="2715766"/>
            <a:ext cx="313478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https://us.123rf.com/450wm/wavebreakmediamicro/wavebreakmediamicro1503/wavebreakmediamicro150305283/44788246-naughty-pupils-in-class-at-the-elementary-school.jpg?ver=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600000">
            <a:off x="5527035" y="264933"/>
            <a:ext cx="3240360" cy="2160240"/>
          </a:xfrm>
          <a:prstGeom prst="rect">
            <a:avLst/>
          </a:prstGeom>
          <a:noFill/>
        </p:spPr>
      </p:pic>
      <p:pic>
        <p:nvPicPr>
          <p:cNvPr id="43016" name="Picture 8" descr="https://st03.kakprosto.ru//images/article/2014/6/24/1_54040f1c8d35c54040f1c8d3a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536" y="2715766"/>
            <a:ext cx="2880320" cy="2129178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60000">
            <a:off x="629563" y="553217"/>
            <a:ext cx="2809334" cy="186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4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9801078">
            <a:off x="6202693" y="-2770756"/>
            <a:ext cx="480577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1"/>
          <p:cNvSpPr txBox="1"/>
          <p:nvPr/>
        </p:nvSpPr>
        <p:spPr>
          <a:xfrm>
            <a:off x="225750" y="555526"/>
            <a:ext cx="8090666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3200" dirty="0" smtClean="0">
                <a:latin typeface="Montserrat" charset="-52"/>
              </a:rPr>
              <a:t>Виды педагогических конфликтов</a:t>
            </a:r>
          </a:p>
          <a:p>
            <a:pPr lvl="0"/>
            <a:r>
              <a:rPr lang="ru-RU" sz="3200" dirty="0" smtClean="0">
                <a:latin typeface="Montserrat" charset="-52"/>
              </a:rPr>
              <a:t>между учителем и учеником</a:t>
            </a:r>
            <a:endParaRPr sz="3000" dirty="0">
              <a:latin typeface="Montserrat" charset="-52"/>
            </a:endParaRPr>
          </a:p>
        </p:txBody>
      </p:sp>
      <p:sp>
        <p:nvSpPr>
          <p:cNvPr id="77" name="Google Shape;77;p11"/>
          <p:cNvSpPr txBox="1"/>
          <p:nvPr/>
        </p:nvSpPr>
        <p:spPr>
          <a:xfrm>
            <a:off x="225750" y="1079000"/>
            <a:ext cx="6329100" cy="32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5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4820" name="Picture 4" descr="https://vkurier.by/wp-content/uploads/2016/05/467-uchite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5726"/>
            <a:ext cx="4181661" cy="278777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203848" y="2283718"/>
            <a:ext cx="51845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i="1" dirty="0" smtClean="0">
                <a:latin typeface="Montserrat Medium" charset="-52"/>
                <a:cs typeface="Mongolian Baiti" pitchFamily="66" charset="0"/>
              </a:rPr>
              <a:t> </a:t>
            </a:r>
            <a:r>
              <a:rPr lang="ru-RU" sz="2800" b="1" i="1" dirty="0" smtClean="0">
                <a:latin typeface="Montserrat Medium" charset="-52"/>
                <a:cs typeface="Mongolian Baiti" pitchFamily="66" charset="0"/>
              </a:rPr>
              <a:t>конфликт деятельности</a:t>
            </a:r>
            <a:endParaRPr lang="ru-RU" sz="2800" dirty="0" smtClean="0">
              <a:latin typeface="Montserrat Medium" charset="-52"/>
              <a:cs typeface="Mongolian Baiti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latin typeface="Montserrat Medium" charset="-52"/>
                <a:cs typeface="Mongolian Baiti" pitchFamily="66" charset="0"/>
              </a:rPr>
              <a:t> </a:t>
            </a:r>
            <a:r>
              <a:rPr lang="ru-RU" sz="2800" b="1" i="1" dirty="0" smtClean="0">
                <a:latin typeface="Montserrat Medium" charset="-52"/>
                <a:cs typeface="Mongolian Baiti" pitchFamily="66" charset="0"/>
              </a:rPr>
              <a:t>конфликт поступков</a:t>
            </a:r>
            <a:endParaRPr lang="ru-RU" sz="2800" dirty="0" smtClean="0">
              <a:latin typeface="Montserrat Medium" charset="-52"/>
              <a:cs typeface="Mongolian Baiti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i="1" dirty="0" smtClean="0">
                <a:latin typeface="Montserrat Medium" charset="-52"/>
                <a:cs typeface="Mongolian Baiti" pitchFamily="66" charset="0"/>
              </a:rPr>
              <a:t> </a:t>
            </a:r>
            <a:r>
              <a:rPr lang="ru-RU" sz="2800" b="1" i="1" dirty="0" smtClean="0">
                <a:latin typeface="Montserrat Medium" charset="-52"/>
                <a:cs typeface="Mongolian Baiti" pitchFamily="66" charset="0"/>
              </a:rPr>
              <a:t>конфликт отношений</a:t>
            </a:r>
            <a:endParaRPr lang="ru-RU" sz="2800" dirty="0">
              <a:latin typeface="Montserrat Medium" charset="-52"/>
              <a:cs typeface="Mongolian Baiti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14898">
            <a:off x="5714049" y="-2695039"/>
            <a:ext cx="51977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4"/>
          <p:cNvSpPr txBox="1"/>
          <p:nvPr/>
        </p:nvSpPr>
        <p:spPr>
          <a:xfrm>
            <a:off x="149550" y="428682"/>
            <a:ext cx="70941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endParaRPr sz="9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483518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i="1" dirty="0" smtClean="0">
                <a:latin typeface="Montserrat" charset="-52"/>
                <a:ea typeface="Montserrat Medium"/>
                <a:cs typeface="Montserrat Medium"/>
                <a:sym typeface="Montserrat Medium"/>
              </a:rPr>
              <a:t>Об</a:t>
            </a:r>
            <a:r>
              <a:rPr lang="ru-RU" sz="3200" b="1" i="1" dirty="0" smtClean="0">
                <a:latin typeface="Montserrat" charset="-52"/>
                <a:ea typeface="Montserrat Medium"/>
                <a:cs typeface="Montserrat Medium"/>
                <a:sym typeface="Montserrat Medium"/>
              </a:rPr>
              <a:t>ъ</a:t>
            </a:r>
            <a:r>
              <a:rPr lang="ru-RU" sz="3200" i="1" dirty="0" smtClean="0">
                <a:latin typeface="Montserrat" charset="-52"/>
                <a:ea typeface="Montserrat Medium"/>
                <a:cs typeface="Montserrat Medium"/>
                <a:sym typeface="Montserrat Medium"/>
              </a:rPr>
              <a:t>ективные причины</a:t>
            </a:r>
            <a:endParaRPr lang="ru-RU" sz="32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131590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Неудовлетворение базисных потребностей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Противопоставление позиций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Существенное ограничение свободы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Различия в представлениях, ценностях, опыте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Зависимость ученика от учителя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Необходимость оценивания учащихся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Игнорирование личных проблем учащихся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Множественность ролей школьника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Различие между учебным материалом и жизнью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Социальная нестабильность</a:t>
            </a:r>
            <a:endParaRPr lang="ru-RU" sz="2400" dirty="0" smtClean="0">
              <a:latin typeface="Montserrat Medium" charset="-52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14898">
            <a:off x="5714049" y="-2695039"/>
            <a:ext cx="51977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4"/>
          <p:cNvSpPr txBox="1"/>
          <p:nvPr/>
        </p:nvSpPr>
        <p:spPr>
          <a:xfrm>
            <a:off x="149550" y="428682"/>
            <a:ext cx="70941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endParaRPr sz="9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11510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i="1" dirty="0" smtClean="0">
                <a:latin typeface="Montserrat" charset="-52"/>
                <a:ea typeface="Montserrat Medium"/>
                <a:cs typeface="Montserrat Medium"/>
                <a:sym typeface="Montserrat Medium"/>
              </a:rPr>
              <a:t>Суб</a:t>
            </a:r>
            <a:r>
              <a:rPr lang="ru-RU" sz="3200" b="1" i="1" dirty="0" smtClean="0">
                <a:latin typeface="Montserrat" charset="-52"/>
                <a:ea typeface="Montserrat Medium"/>
                <a:cs typeface="Montserrat Medium"/>
                <a:sym typeface="Montserrat Medium"/>
              </a:rPr>
              <a:t>ъ</a:t>
            </a:r>
            <a:r>
              <a:rPr lang="ru-RU" sz="3200" i="1" dirty="0" smtClean="0">
                <a:latin typeface="Montserrat" charset="-52"/>
                <a:ea typeface="Montserrat Medium"/>
                <a:cs typeface="Montserrat Medium"/>
                <a:sym typeface="Montserrat Medium"/>
              </a:rPr>
              <a:t>ективные причины</a:t>
            </a:r>
            <a:endParaRPr lang="ru-RU" sz="32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059582"/>
            <a:ext cx="8424936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Психологическая несовместимость 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«конфликтная личность» 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Отсутствие коммуникативной культуры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Отсутствие интереса к предмету 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Несоответствие возможностей и требований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Недостаточная компетентность учителя 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Наличие личных проблем, нервного напряжения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Высокая загруженность 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Вынужденная бездеятельность ученика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Отсутствие самостоятельности, творчества</a:t>
            </a:r>
          </a:p>
          <a:p>
            <a:pPr lvl="0">
              <a:buFont typeface="Arial" pitchFamily="34" charset="0"/>
              <a:buChar char="•"/>
            </a:pPr>
            <a:r>
              <a:rPr lang="ru-RU" sz="2300" dirty="0" smtClean="0">
                <a:latin typeface="Montserrat Medium" charset="-52"/>
              </a:rPr>
              <a:t> Несоответствие самооценки и оценки</a:t>
            </a:r>
            <a:endParaRPr lang="ru-RU" sz="2300" dirty="0" smtClean="0">
              <a:latin typeface="Montserrat Medium" charset="-52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99592" y="555526"/>
            <a:ext cx="62646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ontserrat Medium" charset="-52"/>
              </a:rPr>
              <a:t>Нарушая дисциплину, ученик преследует одну из четырех целей:</a:t>
            </a:r>
          </a:p>
          <a:p>
            <a:endParaRPr lang="ru-RU" sz="2400" dirty="0" smtClean="0">
              <a:latin typeface="Montserrat Medium" charset="-52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привлечение внимания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власть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месть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Montserrat Medium" charset="-52"/>
              </a:rPr>
              <a:t> избегание неудачи </a:t>
            </a:r>
          </a:p>
        </p:txBody>
      </p:sp>
      <p:pic>
        <p:nvPicPr>
          <p:cNvPr id="45058" name="Picture 2" descr="https://fs.kinomania.ru/file/news/a/9d/a9dc0b4a2809b2e4e26480b54f8e7c2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15308"/>
            <a:ext cx="3439873" cy="172819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707904" y="3507854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latin typeface="Montserrat Medium" charset="-52"/>
              </a:rPr>
              <a:t>американский </a:t>
            </a:r>
          </a:p>
          <a:p>
            <a:r>
              <a:rPr lang="ru-RU" sz="1800" dirty="0" smtClean="0">
                <a:latin typeface="Montserrat Medium" charset="-52"/>
              </a:rPr>
              <a:t>педагог </a:t>
            </a:r>
          </a:p>
          <a:p>
            <a:r>
              <a:rPr lang="ru-RU" sz="1800" dirty="0" smtClean="0">
                <a:latin typeface="Montserrat Medium" charset="-52"/>
              </a:rPr>
              <a:t>Рудольф </a:t>
            </a:r>
            <a:r>
              <a:rPr lang="ru-RU" sz="1800" dirty="0" err="1" smtClean="0">
                <a:latin typeface="Montserrat Medium" charset="-52"/>
              </a:rPr>
              <a:t>Дрейкурс</a:t>
            </a:r>
            <a:endParaRPr lang="ru-RU" sz="1800" dirty="0">
              <a:latin typeface="Montserrat Medium" charset="-52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50927">
            <a:off x="5706126" y="1419622"/>
            <a:ext cx="2916324" cy="222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5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79512" y="483518"/>
          <a:ext cx="8640959" cy="3990663"/>
        </p:xfrm>
        <a:graphic>
          <a:graphicData uri="http://schemas.openxmlformats.org/drawingml/2006/table">
            <a:tbl>
              <a:tblPr/>
              <a:tblGrid>
                <a:gridCol w="12961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53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150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256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506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Привлечение внимания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Власть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Месть</a:t>
                      </a:r>
                      <a:endParaRPr lang="ru-RU" sz="1200">
                        <a:latin typeface="Montserrat Medium" charset="-5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Избегание неудачи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6713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Социальные причины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Эмоциональная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холодность родителей, </a:t>
                      </a:r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Внимание плохому поведению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Мода на сильную личность, отсутствие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в семье примеров конструктивного взаимодействия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Рост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насилия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в обществе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Слишком высокие требования родителей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и учителей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41784"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Сущность поведения</a:t>
                      </a:r>
                      <a:endParaRPr lang="ru-RU" sz="1200">
                        <a:latin typeface="Montserrat Medium" charset="-5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Получать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особое внимание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«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Ты мне ничего не сделаешь»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Вредить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в ответ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на обиду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«Не буду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и пробовать, 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не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получится»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3143"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Сильные стороны поведения</a:t>
                      </a:r>
                      <a:endParaRPr lang="ru-RU" sz="1200">
                        <a:latin typeface="Montserrat Medium" charset="-5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Потребность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в контакте с учителем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Смелость, сопротивление влияниям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Способность защищать себя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от боли и обид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Нет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6713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Способы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профилактики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Учить детей привлекать к себе внимание приемлемыми способами; </a:t>
                      </a:r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Обращать внимание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на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хорошее поведение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Уходить от конфронтации; </a:t>
                      </a:r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отдавать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часть своих организационных функций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Строить </a:t>
                      </a:r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отношения 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с учеником 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по принципу </a:t>
                      </a:r>
                      <a:endParaRPr lang="ru-RU" sz="1200" dirty="0" smtClean="0">
                        <a:solidFill>
                          <a:srgbClr val="000000"/>
                        </a:solidFill>
                        <a:latin typeface="Montserrat Medium" charset="-52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заботы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о нем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Поддержка ученика, чтобы его установка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«Я не могу» сменилась 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на установку</a:t>
                      </a:r>
                      <a:r>
                        <a:rPr lang="ru-RU" sz="1200" dirty="0">
                          <a:latin typeface="Montserrat Medium" charset="-52"/>
                        </a:rPr>
                        <a:t/>
                      </a:r>
                      <a:br>
                        <a:rPr lang="ru-RU" sz="1200" dirty="0">
                          <a:latin typeface="Montserrat Medium" charset="-52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Montserrat Medium" charset="-52"/>
                        </a:rPr>
                        <a:t>«Я могу»</a:t>
                      </a:r>
                      <a:endParaRPr lang="ru-RU" sz="1200" dirty="0">
                        <a:latin typeface="Montserrat Medium" charset="-52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37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11760" y="-308570"/>
            <a:ext cx="6192688" cy="1722903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8"/>
          <p:cNvSpPr txBox="1"/>
          <p:nvPr/>
        </p:nvSpPr>
        <p:spPr>
          <a:xfrm>
            <a:off x="3059832" y="339502"/>
            <a:ext cx="4752528" cy="615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dirty="0" smtClean="0">
                <a:solidFill>
                  <a:srgbClr val="FFFFFF"/>
                </a:solidFill>
                <a:latin typeface="Montserrat" charset="-52"/>
                <a:ea typeface="Montserrat"/>
                <a:cs typeface="Montserrat"/>
                <a:sym typeface="Montserrat"/>
              </a:rPr>
              <a:t>Стратегии поведения</a:t>
            </a:r>
            <a:endParaRPr sz="2600" b="1" dirty="0">
              <a:solidFill>
                <a:srgbClr val="FFFFFF"/>
              </a:solidFill>
              <a:latin typeface="Montserrat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1240950" y="1562975"/>
            <a:ext cx="6662100" cy="26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R="0"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51540"/>
              </a:buClr>
              <a:buSzPts val="2800"/>
            </a:pPr>
            <a:endParaRPr sz="2800" b="1" dirty="0">
              <a:solidFill>
                <a:srgbClr val="15154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914" name="Picture 2" descr="https://studme.org/htm/img/20/2343/1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528" y="915566"/>
            <a:ext cx="6552728" cy="3929256"/>
          </a:xfrm>
          <a:prstGeom prst="rect">
            <a:avLst/>
          </a:prstGeom>
          <a:noFill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20000">
            <a:off x="6146504" y="1732632"/>
            <a:ext cx="2891042" cy="1923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Custom 42">
      <a:dk1>
        <a:srgbClr val="B4B4B4"/>
      </a:dk1>
      <a:lt1>
        <a:srgbClr val="FFFFFF"/>
      </a:lt1>
      <a:dk2>
        <a:srgbClr val="151540"/>
      </a:dk2>
      <a:lt2>
        <a:srgbClr val="FFFFFF"/>
      </a:lt2>
      <a:accent1>
        <a:srgbClr val="151540"/>
      </a:accent1>
      <a:accent2>
        <a:srgbClr val="F32F7F"/>
      </a:accent2>
      <a:accent3>
        <a:srgbClr val="71B278"/>
      </a:accent3>
      <a:accent4>
        <a:srgbClr val="52ACB5"/>
      </a:accent4>
      <a:accent5>
        <a:srgbClr val="1286DD"/>
      </a:accent5>
      <a:accent6>
        <a:srgbClr val="CDCED1"/>
      </a:accent6>
      <a:hlink>
        <a:srgbClr val="F33B48"/>
      </a:hlink>
      <a:folHlink>
        <a:srgbClr val="FFC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10459</TotalTime>
  <Words>678</Words>
  <Application>Microsoft Office PowerPoint</Application>
  <PresentationFormat>Экран (16:9)</PresentationFormat>
  <Paragraphs>191</Paragraphs>
  <Slides>21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Montserrat Medium</vt:lpstr>
      <vt:lpstr>Mongolian Baiti</vt:lpstr>
      <vt:lpstr>Calibri</vt:lpstr>
      <vt:lpstr>Lato Light</vt:lpstr>
      <vt:lpstr>Montserrat</vt:lpstr>
      <vt:lpstr>Arial</vt:lpstr>
      <vt:lpstr>Wingdings</vt:lpstr>
      <vt:lpstr>Default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113</cp:revision>
  <dcterms:modified xsi:type="dcterms:W3CDTF">2020-05-22T08:51:24Z</dcterms:modified>
</cp:coreProperties>
</file>